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4"/>
  </p:sldMasterIdLst>
  <p:notesMasterIdLst>
    <p:notesMasterId r:id="rId30"/>
  </p:notesMasterIdLst>
  <p:handoutMasterIdLst>
    <p:handoutMasterId r:id="rId31"/>
  </p:handoutMasterIdLst>
  <p:sldIdLst>
    <p:sldId id="331" r:id="rId5"/>
    <p:sldId id="381" r:id="rId6"/>
    <p:sldId id="414" r:id="rId7"/>
    <p:sldId id="344" r:id="rId8"/>
    <p:sldId id="410" r:id="rId9"/>
    <p:sldId id="389" r:id="rId10"/>
    <p:sldId id="391" r:id="rId11"/>
    <p:sldId id="399" r:id="rId12"/>
    <p:sldId id="390" r:id="rId13"/>
    <p:sldId id="374" r:id="rId14"/>
    <p:sldId id="394" r:id="rId15"/>
    <p:sldId id="395" r:id="rId16"/>
    <p:sldId id="393" r:id="rId17"/>
    <p:sldId id="392" r:id="rId18"/>
    <p:sldId id="377" r:id="rId19"/>
    <p:sldId id="354" r:id="rId20"/>
    <p:sldId id="403" r:id="rId21"/>
    <p:sldId id="402" r:id="rId22"/>
    <p:sldId id="404" r:id="rId23"/>
    <p:sldId id="406" r:id="rId24"/>
    <p:sldId id="411" r:id="rId25"/>
    <p:sldId id="401" r:id="rId26"/>
    <p:sldId id="413" r:id="rId27"/>
    <p:sldId id="379" r:id="rId28"/>
    <p:sldId id="400"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9DCA9"/>
    <a:srgbClr val="91963C"/>
    <a:srgbClr val="FF9999"/>
    <a:srgbClr val="1C483A"/>
    <a:srgbClr val="296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88178" autoAdjust="0"/>
  </p:normalViewPr>
  <p:slideViewPr>
    <p:cSldViewPr snapToGrid="0">
      <p:cViewPr varScale="1">
        <p:scale>
          <a:sx n="75" d="100"/>
          <a:sy n="75" d="100"/>
        </p:scale>
        <p:origin x="1299" y="43"/>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9FB07-9D34-4E87-B46C-CC9384B4F091}"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ECADFCD5-1FD4-49EF-822A-44D752FE4083}">
      <dgm:prSet phldrT="[Text]" custT="1"/>
      <dgm:spPr>
        <a:solidFill>
          <a:schemeClr val="accent1"/>
        </a:solidFill>
      </dgm:spPr>
      <dgm:t>
        <a:bodyPr/>
        <a:lstStyle/>
        <a:p>
          <a:r>
            <a:rPr lang="en-US" sz="2800" dirty="0"/>
            <a:t>	Partner Role</a:t>
          </a:r>
        </a:p>
      </dgm:t>
    </dgm:pt>
    <dgm:pt modelId="{9D084B52-3BCB-4703-957E-744614E46403}" type="parTrans" cxnId="{9A497C66-357A-4C43-AD43-71FA2C3A2555}">
      <dgm:prSet/>
      <dgm:spPr/>
      <dgm:t>
        <a:bodyPr/>
        <a:lstStyle/>
        <a:p>
          <a:endParaRPr lang="en-US"/>
        </a:p>
      </dgm:t>
    </dgm:pt>
    <dgm:pt modelId="{63BA861E-BC72-4DBE-86E5-25A17152EBA6}" type="sibTrans" cxnId="{9A497C66-357A-4C43-AD43-71FA2C3A2555}">
      <dgm:prSet/>
      <dgm:spPr/>
      <dgm:t>
        <a:bodyPr/>
        <a:lstStyle/>
        <a:p>
          <a:endParaRPr lang="en-US"/>
        </a:p>
      </dgm:t>
    </dgm:pt>
    <dgm:pt modelId="{176705F3-C8E0-4058-92B4-351FCC926CEA}" type="pres">
      <dgm:prSet presAssocID="{E949FB07-9D34-4E87-B46C-CC9384B4F091}" presName="linear" presStyleCnt="0">
        <dgm:presLayoutVars>
          <dgm:animLvl val="lvl"/>
          <dgm:resizeHandles val="exact"/>
        </dgm:presLayoutVars>
      </dgm:prSet>
      <dgm:spPr/>
    </dgm:pt>
    <dgm:pt modelId="{EC336F68-3829-4860-876D-395D634DF41A}" type="pres">
      <dgm:prSet presAssocID="{ECADFCD5-1FD4-49EF-822A-44D752FE4083}" presName="parentText" presStyleLbl="node1" presStyleIdx="0" presStyleCnt="1" custScaleY="64508" custLinFactNeighborX="3890" custLinFactNeighborY="9408">
        <dgm:presLayoutVars>
          <dgm:chMax val="0"/>
          <dgm:bulletEnabled val="1"/>
        </dgm:presLayoutVars>
      </dgm:prSet>
      <dgm:spPr/>
    </dgm:pt>
  </dgm:ptLst>
  <dgm:cxnLst>
    <dgm:cxn modelId="{9A497C66-357A-4C43-AD43-71FA2C3A2555}" srcId="{E949FB07-9D34-4E87-B46C-CC9384B4F091}" destId="{ECADFCD5-1FD4-49EF-822A-44D752FE4083}" srcOrd="0" destOrd="0" parTransId="{9D084B52-3BCB-4703-957E-744614E46403}" sibTransId="{63BA861E-BC72-4DBE-86E5-25A17152EBA6}"/>
    <dgm:cxn modelId="{21D5A8BF-597B-4230-A72F-71DFEF9440BC}" type="presOf" srcId="{ECADFCD5-1FD4-49EF-822A-44D752FE4083}" destId="{EC336F68-3829-4860-876D-395D634DF41A}" srcOrd="0" destOrd="0" presId="urn:microsoft.com/office/officeart/2005/8/layout/vList2"/>
    <dgm:cxn modelId="{693CDDE0-216E-40D1-9F6E-8B4FE0A6D82F}" type="presOf" srcId="{E949FB07-9D34-4E87-B46C-CC9384B4F091}" destId="{176705F3-C8E0-4058-92B4-351FCC926CEA}" srcOrd="0" destOrd="0" presId="urn:microsoft.com/office/officeart/2005/8/layout/vList2"/>
    <dgm:cxn modelId="{50A21A8C-C55B-4926-A1F9-19A9C6D40DB9}" type="presParOf" srcId="{176705F3-C8E0-4058-92B4-351FCC926CEA}" destId="{EC336F68-3829-4860-876D-395D634DF41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49FB07-9D34-4E87-B46C-CC9384B4F091}"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ECADFCD5-1FD4-49EF-822A-44D752FE4083}">
      <dgm:prSet phldrT="[Text]" custT="1"/>
      <dgm:spPr>
        <a:solidFill>
          <a:schemeClr val="accent1"/>
        </a:solidFill>
      </dgm:spPr>
      <dgm:t>
        <a:bodyPr/>
        <a:lstStyle/>
        <a:p>
          <a:r>
            <a:rPr lang="en-US" sz="2800" dirty="0"/>
            <a:t>	Activity</a:t>
          </a:r>
        </a:p>
      </dgm:t>
    </dgm:pt>
    <dgm:pt modelId="{9D084B52-3BCB-4703-957E-744614E46403}" type="parTrans" cxnId="{9A497C66-357A-4C43-AD43-71FA2C3A2555}">
      <dgm:prSet/>
      <dgm:spPr/>
      <dgm:t>
        <a:bodyPr/>
        <a:lstStyle/>
        <a:p>
          <a:endParaRPr lang="en-US"/>
        </a:p>
      </dgm:t>
    </dgm:pt>
    <dgm:pt modelId="{63BA861E-BC72-4DBE-86E5-25A17152EBA6}" type="sibTrans" cxnId="{9A497C66-357A-4C43-AD43-71FA2C3A2555}">
      <dgm:prSet/>
      <dgm:spPr/>
      <dgm:t>
        <a:bodyPr/>
        <a:lstStyle/>
        <a:p>
          <a:endParaRPr lang="en-US"/>
        </a:p>
      </dgm:t>
    </dgm:pt>
    <dgm:pt modelId="{176705F3-C8E0-4058-92B4-351FCC926CEA}" type="pres">
      <dgm:prSet presAssocID="{E949FB07-9D34-4E87-B46C-CC9384B4F091}" presName="linear" presStyleCnt="0">
        <dgm:presLayoutVars>
          <dgm:animLvl val="lvl"/>
          <dgm:resizeHandles val="exact"/>
        </dgm:presLayoutVars>
      </dgm:prSet>
      <dgm:spPr/>
    </dgm:pt>
    <dgm:pt modelId="{EC336F68-3829-4860-876D-395D634DF41A}" type="pres">
      <dgm:prSet presAssocID="{ECADFCD5-1FD4-49EF-822A-44D752FE4083}" presName="parentText" presStyleLbl="node1" presStyleIdx="0" presStyleCnt="1" custScaleY="64508" custLinFactNeighborY="16149">
        <dgm:presLayoutVars>
          <dgm:chMax val="0"/>
          <dgm:bulletEnabled val="1"/>
        </dgm:presLayoutVars>
      </dgm:prSet>
      <dgm:spPr/>
    </dgm:pt>
  </dgm:ptLst>
  <dgm:cxnLst>
    <dgm:cxn modelId="{1A27F93D-AB59-4B0D-9293-E79B6703EAFD}" type="presOf" srcId="{ECADFCD5-1FD4-49EF-822A-44D752FE4083}" destId="{EC336F68-3829-4860-876D-395D634DF41A}" srcOrd="0" destOrd="0" presId="urn:microsoft.com/office/officeart/2005/8/layout/vList2"/>
    <dgm:cxn modelId="{9A497C66-357A-4C43-AD43-71FA2C3A2555}" srcId="{E949FB07-9D34-4E87-B46C-CC9384B4F091}" destId="{ECADFCD5-1FD4-49EF-822A-44D752FE4083}" srcOrd="0" destOrd="0" parTransId="{9D084B52-3BCB-4703-957E-744614E46403}" sibTransId="{63BA861E-BC72-4DBE-86E5-25A17152EBA6}"/>
    <dgm:cxn modelId="{364C44CC-BA32-45AF-BA52-6C407A24BF8E}" type="presOf" srcId="{E949FB07-9D34-4E87-B46C-CC9384B4F091}" destId="{176705F3-C8E0-4058-92B4-351FCC926CEA}" srcOrd="0" destOrd="0" presId="urn:microsoft.com/office/officeart/2005/8/layout/vList2"/>
    <dgm:cxn modelId="{A077A28C-A96C-4721-A412-6E89CCD14019}" type="presParOf" srcId="{176705F3-C8E0-4058-92B4-351FCC926CEA}" destId="{EC336F68-3829-4860-876D-395D634DF41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A14AB-EB67-4F4C-92CB-B52FCB85D03B}"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3B968FBD-6C65-47E1-91D1-41D216CA6B55}">
      <dgm:prSet phldrT="[Text]" custT="1"/>
      <dgm:spPr>
        <a:solidFill>
          <a:schemeClr val="accent1"/>
        </a:solidFill>
      </dgm:spPr>
      <dgm:t>
        <a:bodyPr/>
        <a:lstStyle/>
        <a:p>
          <a:r>
            <a:rPr lang="en-US" sz="2400" b="0" dirty="0"/>
            <a:t>Eurasian watermilfoil—present in Medicine Lake, Parkers Lake, and Wirth Lake but not in the remaining four Priority 1 lakes </a:t>
          </a:r>
        </a:p>
      </dgm:t>
    </dgm:pt>
    <dgm:pt modelId="{2A8A8C74-406E-4582-8A47-33F01A939628}" type="parTrans" cxnId="{39E80DAF-8B8D-4718-90AC-7B4166F11CBD}">
      <dgm:prSet/>
      <dgm:spPr/>
      <dgm:t>
        <a:bodyPr/>
        <a:lstStyle/>
        <a:p>
          <a:endParaRPr lang="en-US"/>
        </a:p>
      </dgm:t>
    </dgm:pt>
    <dgm:pt modelId="{6A4C34C7-7AE9-4358-B38D-AEFB931BAD69}" type="sibTrans" cxnId="{39E80DAF-8B8D-4718-90AC-7B4166F11CBD}">
      <dgm:prSet/>
      <dgm:spPr/>
      <dgm:t>
        <a:bodyPr/>
        <a:lstStyle/>
        <a:p>
          <a:endParaRPr lang="en-US"/>
        </a:p>
      </dgm:t>
    </dgm:pt>
    <dgm:pt modelId="{0C318B6A-657E-48BC-AAD3-CCB9A17377B6}">
      <dgm:prSet phldrT="[Text]" custT="1"/>
      <dgm:spPr>
        <a:solidFill>
          <a:schemeClr val="accent1"/>
        </a:solidFill>
      </dgm:spPr>
      <dgm:t>
        <a:bodyPr/>
        <a:lstStyle/>
        <a:p>
          <a:r>
            <a:rPr lang="en-US" sz="2400" b="0" dirty="0"/>
            <a:t>Starry stonewort—present in Medicine Lake but not in the remaining six Priority 1 lakes</a:t>
          </a:r>
        </a:p>
      </dgm:t>
    </dgm:pt>
    <dgm:pt modelId="{7B41AD6D-DC2A-46E3-8C34-09F9750A1597}" type="parTrans" cxnId="{8578CA04-3C59-4AA6-BAD2-AA364B023D7C}">
      <dgm:prSet/>
      <dgm:spPr/>
      <dgm:t>
        <a:bodyPr/>
        <a:lstStyle/>
        <a:p>
          <a:endParaRPr lang="en-US"/>
        </a:p>
      </dgm:t>
    </dgm:pt>
    <dgm:pt modelId="{B61CB656-B64B-4B9D-A398-53F8DFAD9716}" type="sibTrans" cxnId="{8578CA04-3C59-4AA6-BAD2-AA364B023D7C}">
      <dgm:prSet/>
      <dgm:spPr/>
      <dgm:t>
        <a:bodyPr/>
        <a:lstStyle/>
        <a:p>
          <a:endParaRPr lang="en-US"/>
        </a:p>
      </dgm:t>
    </dgm:pt>
    <dgm:pt modelId="{553D9FC8-C80F-422E-8668-25EE2B681207}">
      <dgm:prSet phldrT="[Text]" custT="1"/>
      <dgm:spPr>
        <a:solidFill>
          <a:schemeClr val="accent1"/>
        </a:solidFill>
      </dgm:spPr>
      <dgm:t>
        <a:bodyPr/>
        <a:lstStyle/>
        <a:p>
          <a:r>
            <a:rPr lang="en-US" sz="2400" b="0" dirty="0"/>
            <a:t>Zebra mussels—present in Medicine Lake but not in the remaining six Priority 1 lakes</a:t>
          </a:r>
        </a:p>
      </dgm:t>
    </dgm:pt>
    <dgm:pt modelId="{9963F765-01E0-47A5-8250-4D7BD1567DD4}" type="parTrans" cxnId="{E78F8372-C9C5-4FCA-ADBF-28523F493F28}">
      <dgm:prSet/>
      <dgm:spPr/>
      <dgm:t>
        <a:bodyPr/>
        <a:lstStyle/>
        <a:p>
          <a:endParaRPr lang="en-US"/>
        </a:p>
      </dgm:t>
    </dgm:pt>
    <dgm:pt modelId="{6C5686E8-B132-462C-85E1-99DB397C85CE}" type="sibTrans" cxnId="{E78F8372-C9C5-4FCA-ADBF-28523F493F28}">
      <dgm:prSet/>
      <dgm:spPr/>
      <dgm:t>
        <a:bodyPr/>
        <a:lstStyle/>
        <a:p>
          <a:endParaRPr lang="en-US"/>
        </a:p>
      </dgm:t>
    </dgm:pt>
    <dgm:pt modelId="{A3A8A250-AF48-4A49-86D1-CD35C85FE009}" type="pres">
      <dgm:prSet presAssocID="{94CA14AB-EB67-4F4C-92CB-B52FCB85D03B}" presName="Name0" presStyleCnt="0">
        <dgm:presLayoutVars>
          <dgm:chMax val="7"/>
          <dgm:chPref val="7"/>
          <dgm:dir/>
        </dgm:presLayoutVars>
      </dgm:prSet>
      <dgm:spPr/>
    </dgm:pt>
    <dgm:pt modelId="{C11759FA-B544-4020-A3E6-3D3598EBEAFB}" type="pres">
      <dgm:prSet presAssocID="{94CA14AB-EB67-4F4C-92CB-B52FCB85D03B}" presName="Name1" presStyleCnt="0"/>
      <dgm:spPr/>
    </dgm:pt>
    <dgm:pt modelId="{46F17908-507C-45C5-920A-93BFA660A120}" type="pres">
      <dgm:prSet presAssocID="{94CA14AB-EB67-4F4C-92CB-B52FCB85D03B}" presName="cycle" presStyleCnt="0"/>
      <dgm:spPr/>
    </dgm:pt>
    <dgm:pt modelId="{AC15EE80-3FC3-4292-A095-85A6A48FADD0}" type="pres">
      <dgm:prSet presAssocID="{94CA14AB-EB67-4F4C-92CB-B52FCB85D03B}" presName="srcNode" presStyleLbl="node1" presStyleIdx="0" presStyleCnt="3"/>
      <dgm:spPr/>
    </dgm:pt>
    <dgm:pt modelId="{33B4DB8A-D35E-4011-B031-2A5F06D5459E}" type="pres">
      <dgm:prSet presAssocID="{94CA14AB-EB67-4F4C-92CB-B52FCB85D03B}" presName="conn" presStyleLbl="parChTrans1D2" presStyleIdx="0" presStyleCnt="1"/>
      <dgm:spPr/>
    </dgm:pt>
    <dgm:pt modelId="{9EDBA6AF-47E5-4B7C-869D-5CF62E57441F}" type="pres">
      <dgm:prSet presAssocID="{94CA14AB-EB67-4F4C-92CB-B52FCB85D03B}" presName="extraNode" presStyleLbl="node1" presStyleIdx="0" presStyleCnt="3"/>
      <dgm:spPr/>
    </dgm:pt>
    <dgm:pt modelId="{E6DA19B1-355D-4494-AB25-2C8810769159}" type="pres">
      <dgm:prSet presAssocID="{94CA14AB-EB67-4F4C-92CB-B52FCB85D03B}" presName="dstNode" presStyleLbl="node1" presStyleIdx="0" presStyleCnt="3"/>
      <dgm:spPr/>
    </dgm:pt>
    <dgm:pt modelId="{3B642B7E-482C-43E3-9CB7-A9A490F6E705}" type="pres">
      <dgm:prSet presAssocID="{3B968FBD-6C65-47E1-91D1-41D216CA6B55}" presName="text_1" presStyleLbl="node1" presStyleIdx="0" presStyleCnt="3" custScaleY="129402">
        <dgm:presLayoutVars>
          <dgm:bulletEnabled val="1"/>
        </dgm:presLayoutVars>
      </dgm:prSet>
      <dgm:spPr/>
    </dgm:pt>
    <dgm:pt modelId="{BFE28623-5B21-454F-949F-648A60DE9227}" type="pres">
      <dgm:prSet presAssocID="{3B968FBD-6C65-47E1-91D1-41D216CA6B55}" presName="accent_1" presStyleCnt="0"/>
      <dgm:spPr/>
    </dgm:pt>
    <dgm:pt modelId="{84C83F0D-1D8E-4564-B0E1-4527EEDB605F}" type="pres">
      <dgm:prSet presAssocID="{3B968FBD-6C65-47E1-91D1-41D216CA6B55}" presName="accentRepeatNode" presStyleLbl="solidFgAcc1" presStyleIdx="0" presStyleCnt="3" custScaleX="104928" custScaleY="104189"/>
      <dgm:spPr>
        <a:blipFill rotWithShape="0">
          <a:blip xmlns:r="http://schemas.openxmlformats.org/officeDocument/2006/relationships" r:embed="rId1"/>
          <a:stretch>
            <a:fillRect/>
          </a:stretch>
        </a:blipFill>
      </dgm:spPr>
    </dgm:pt>
    <dgm:pt modelId="{ACC31D25-3817-4836-99DD-33A89535006D}" type="pres">
      <dgm:prSet presAssocID="{553D9FC8-C80F-422E-8668-25EE2B681207}" presName="text_2" presStyleLbl="node1" presStyleIdx="1" presStyleCnt="3">
        <dgm:presLayoutVars>
          <dgm:bulletEnabled val="1"/>
        </dgm:presLayoutVars>
      </dgm:prSet>
      <dgm:spPr/>
    </dgm:pt>
    <dgm:pt modelId="{F2BE2156-1D4F-4D96-BA0B-09F9A2890681}" type="pres">
      <dgm:prSet presAssocID="{553D9FC8-C80F-422E-8668-25EE2B681207}" presName="accent_2" presStyleCnt="0"/>
      <dgm:spPr/>
    </dgm:pt>
    <dgm:pt modelId="{5A579FE2-2BB9-4C2D-94D4-BAD2446E18D7}" type="pres">
      <dgm:prSet presAssocID="{553D9FC8-C80F-422E-8668-25EE2B681207}" presName="accentRepeatNode" presStyleLbl="solidFgAcc1" presStyleIdx="1" presStyleCnt="3"/>
      <dgm:spPr>
        <a:blipFill rotWithShape="0">
          <a:blip xmlns:r="http://schemas.openxmlformats.org/officeDocument/2006/relationships" r:embed="rId2"/>
          <a:stretch>
            <a:fillRect/>
          </a:stretch>
        </a:blipFill>
      </dgm:spPr>
    </dgm:pt>
    <dgm:pt modelId="{439CE19A-BEC8-4A92-A7CA-54843415BB57}" type="pres">
      <dgm:prSet presAssocID="{0C318B6A-657E-48BC-AAD3-CCB9A17377B6}" presName="text_3" presStyleLbl="node1" presStyleIdx="2" presStyleCnt="3" custScaleY="130122">
        <dgm:presLayoutVars>
          <dgm:bulletEnabled val="1"/>
        </dgm:presLayoutVars>
      </dgm:prSet>
      <dgm:spPr/>
    </dgm:pt>
    <dgm:pt modelId="{AEED2C1A-A754-4E75-873B-FF10FA9F568D}" type="pres">
      <dgm:prSet presAssocID="{0C318B6A-657E-48BC-AAD3-CCB9A17377B6}" presName="accent_3" presStyleCnt="0"/>
      <dgm:spPr/>
    </dgm:pt>
    <dgm:pt modelId="{4B63ED3D-EA39-4A64-A7D7-2580870F4C20}" type="pres">
      <dgm:prSet presAssocID="{0C318B6A-657E-48BC-AAD3-CCB9A17377B6}"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78CA04-3C59-4AA6-BAD2-AA364B023D7C}" srcId="{94CA14AB-EB67-4F4C-92CB-B52FCB85D03B}" destId="{0C318B6A-657E-48BC-AAD3-CCB9A17377B6}" srcOrd="2" destOrd="0" parTransId="{7B41AD6D-DC2A-46E3-8C34-09F9750A1597}" sibTransId="{B61CB656-B64B-4B9D-A398-53F8DFAD9716}"/>
    <dgm:cxn modelId="{E78F8372-C9C5-4FCA-ADBF-28523F493F28}" srcId="{94CA14AB-EB67-4F4C-92CB-B52FCB85D03B}" destId="{553D9FC8-C80F-422E-8668-25EE2B681207}" srcOrd="1" destOrd="0" parTransId="{9963F765-01E0-47A5-8250-4D7BD1567DD4}" sibTransId="{6C5686E8-B132-462C-85E1-99DB397C85CE}"/>
    <dgm:cxn modelId="{29D98F95-8065-4B39-BCED-E11D801F42AB}" type="presOf" srcId="{3B968FBD-6C65-47E1-91D1-41D216CA6B55}" destId="{3B642B7E-482C-43E3-9CB7-A9A490F6E705}" srcOrd="0" destOrd="0" presId="urn:microsoft.com/office/officeart/2008/layout/VerticalCurvedList"/>
    <dgm:cxn modelId="{767D4A96-C584-442E-9668-7CA368E13339}" type="presOf" srcId="{94CA14AB-EB67-4F4C-92CB-B52FCB85D03B}" destId="{A3A8A250-AF48-4A49-86D1-CD35C85FE009}" srcOrd="0" destOrd="0" presId="urn:microsoft.com/office/officeart/2008/layout/VerticalCurvedList"/>
    <dgm:cxn modelId="{01C8CEAC-567E-48B8-B5E3-A4C2A01A6AF4}" type="presOf" srcId="{0C318B6A-657E-48BC-AAD3-CCB9A17377B6}" destId="{439CE19A-BEC8-4A92-A7CA-54843415BB57}" srcOrd="0" destOrd="0" presId="urn:microsoft.com/office/officeart/2008/layout/VerticalCurvedList"/>
    <dgm:cxn modelId="{329071AD-3A01-4ABF-A6E0-38AF6134B6C2}" type="presOf" srcId="{553D9FC8-C80F-422E-8668-25EE2B681207}" destId="{ACC31D25-3817-4836-99DD-33A89535006D}" srcOrd="0" destOrd="0" presId="urn:microsoft.com/office/officeart/2008/layout/VerticalCurvedList"/>
    <dgm:cxn modelId="{39E80DAF-8B8D-4718-90AC-7B4166F11CBD}" srcId="{94CA14AB-EB67-4F4C-92CB-B52FCB85D03B}" destId="{3B968FBD-6C65-47E1-91D1-41D216CA6B55}" srcOrd="0" destOrd="0" parTransId="{2A8A8C74-406E-4582-8A47-33F01A939628}" sibTransId="{6A4C34C7-7AE9-4358-B38D-AEFB931BAD69}"/>
    <dgm:cxn modelId="{A9718EE8-272D-4118-9BD6-E480D0A5560E}" type="presOf" srcId="{6A4C34C7-7AE9-4358-B38D-AEFB931BAD69}" destId="{33B4DB8A-D35E-4011-B031-2A5F06D5459E}" srcOrd="0" destOrd="0" presId="urn:microsoft.com/office/officeart/2008/layout/VerticalCurvedList"/>
    <dgm:cxn modelId="{599BE979-5C35-4DCA-8592-C28C49C175D8}" type="presParOf" srcId="{A3A8A250-AF48-4A49-86D1-CD35C85FE009}" destId="{C11759FA-B544-4020-A3E6-3D3598EBEAFB}" srcOrd="0" destOrd="0" presId="urn:microsoft.com/office/officeart/2008/layout/VerticalCurvedList"/>
    <dgm:cxn modelId="{F7E56D8C-AD25-4F51-B85D-D154320EA5A0}" type="presParOf" srcId="{C11759FA-B544-4020-A3E6-3D3598EBEAFB}" destId="{46F17908-507C-45C5-920A-93BFA660A120}" srcOrd="0" destOrd="0" presId="urn:microsoft.com/office/officeart/2008/layout/VerticalCurvedList"/>
    <dgm:cxn modelId="{9398FC56-979A-45E8-B571-400FA10315B7}" type="presParOf" srcId="{46F17908-507C-45C5-920A-93BFA660A120}" destId="{AC15EE80-3FC3-4292-A095-85A6A48FADD0}" srcOrd="0" destOrd="0" presId="urn:microsoft.com/office/officeart/2008/layout/VerticalCurvedList"/>
    <dgm:cxn modelId="{A9902116-019C-4C38-ABE1-A46134F5AC3E}" type="presParOf" srcId="{46F17908-507C-45C5-920A-93BFA660A120}" destId="{33B4DB8A-D35E-4011-B031-2A5F06D5459E}" srcOrd="1" destOrd="0" presId="urn:microsoft.com/office/officeart/2008/layout/VerticalCurvedList"/>
    <dgm:cxn modelId="{5B138147-B242-44CE-A193-F258D624DE8F}" type="presParOf" srcId="{46F17908-507C-45C5-920A-93BFA660A120}" destId="{9EDBA6AF-47E5-4B7C-869D-5CF62E57441F}" srcOrd="2" destOrd="0" presId="urn:microsoft.com/office/officeart/2008/layout/VerticalCurvedList"/>
    <dgm:cxn modelId="{F11B89E7-14F9-4CDD-89C7-897DC4C22B85}" type="presParOf" srcId="{46F17908-507C-45C5-920A-93BFA660A120}" destId="{E6DA19B1-355D-4494-AB25-2C8810769159}" srcOrd="3" destOrd="0" presId="urn:microsoft.com/office/officeart/2008/layout/VerticalCurvedList"/>
    <dgm:cxn modelId="{CE2C99A2-A0D6-4921-BB8F-4D67126E4735}" type="presParOf" srcId="{C11759FA-B544-4020-A3E6-3D3598EBEAFB}" destId="{3B642B7E-482C-43E3-9CB7-A9A490F6E705}" srcOrd="1" destOrd="0" presId="urn:microsoft.com/office/officeart/2008/layout/VerticalCurvedList"/>
    <dgm:cxn modelId="{4C474A58-672F-40BB-980A-F517C9A58714}" type="presParOf" srcId="{C11759FA-B544-4020-A3E6-3D3598EBEAFB}" destId="{BFE28623-5B21-454F-949F-648A60DE9227}" srcOrd="2" destOrd="0" presId="urn:microsoft.com/office/officeart/2008/layout/VerticalCurvedList"/>
    <dgm:cxn modelId="{3FE58558-B9C1-4CA6-AEE0-A7AB5999EFD4}" type="presParOf" srcId="{BFE28623-5B21-454F-949F-648A60DE9227}" destId="{84C83F0D-1D8E-4564-B0E1-4527EEDB605F}" srcOrd="0" destOrd="0" presId="urn:microsoft.com/office/officeart/2008/layout/VerticalCurvedList"/>
    <dgm:cxn modelId="{F06C5EA0-0738-439C-BA44-2B5EC9A8F1A6}" type="presParOf" srcId="{C11759FA-B544-4020-A3E6-3D3598EBEAFB}" destId="{ACC31D25-3817-4836-99DD-33A89535006D}" srcOrd="3" destOrd="0" presId="urn:microsoft.com/office/officeart/2008/layout/VerticalCurvedList"/>
    <dgm:cxn modelId="{122EC436-B048-4C86-8D14-865A65BF5F44}" type="presParOf" srcId="{C11759FA-B544-4020-A3E6-3D3598EBEAFB}" destId="{F2BE2156-1D4F-4D96-BA0B-09F9A2890681}" srcOrd="4" destOrd="0" presId="urn:microsoft.com/office/officeart/2008/layout/VerticalCurvedList"/>
    <dgm:cxn modelId="{139E3C96-E467-4CF5-B061-187B0B873257}" type="presParOf" srcId="{F2BE2156-1D4F-4D96-BA0B-09F9A2890681}" destId="{5A579FE2-2BB9-4C2D-94D4-BAD2446E18D7}" srcOrd="0" destOrd="0" presId="urn:microsoft.com/office/officeart/2008/layout/VerticalCurvedList"/>
    <dgm:cxn modelId="{9720D0BE-BAEF-4D93-BE8B-D5C8116F393C}" type="presParOf" srcId="{C11759FA-B544-4020-A3E6-3D3598EBEAFB}" destId="{439CE19A-BEC8-4A92-A7CA-54843415BB57}" srcOrd="5" destOrd="0" presId="urn:microsoft.com/office/officeart/2008/layout/VerticalCurvedList"/>
    <dgm:cxn modelId="{3DBA4D8B-6389-41F1-A0A3-7FD977F1A928}" type="presParOf" srcId="{C11759FA-B544-4020-A3E6-3D3598EBEAFB}" destId="{AEED2C1A-A754-4E75-873B-FF10FA9F568D}" srcOrd="6" destOrd="0" presId="urn:microsoft.com/office/officeart/2008/layout/VerticalCurvedList"/>
    <dgm:cxn modelId="{15C4542D-AB0F-4EF5-BA52-649D8E04584C}" type="presParOf" srcId="{AEED2C1A-A754-4E75-873B-FF10FA9F568D}" destId="{4B63ED3D-EA39-4A64-A7D7-2580870F4C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AFAE25-A95D-4C08-9AD2-746343C61D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5BC7E73-5178-4AD6-BC46-C447E5ACF32F}">
      <dgm:prSet phldrT="[Text]" custT="1"/>
      <dgm:spPr/>
      <dgm:t>
        <a:bodyPr/>
        <a:lstStyle/>
        <a:p>
          <a:r>
            <a:rPr lang="en-US" sz="2400" dirty="0"/>
            <a:t>Maximizes efforts to contain/eradicate infestation – hit the ground running</a:t>
          </a:r>
        </a:p>
      </dgm:t>
    </dgm:pt>
    <dgm:pt modelId="{F0533BC2-52AF-467D-98B7-5C7B46FB1C3E}" type="parTrans" cxnId="{1F82D138-E21E-48DB-AB6B-18BE6B6A2117}">
      <dgm:prSet/>
      <dgm:spPr/>
      <dgm:t>
        <a:bodyPr/>
        <a:lstStyle/>
        <a:p>
          <a:endParaRPr lang="en-US"/>
        </a:p>
      </dgm:t>
    </dgm:pt>
    <dgm:pt modelId="{B0BEB36F-D201-4982-BBB8-39A41599EBB8}" type="sibTrans" cxnId="{1F82D138-E21E-48DB-AB6B-18BE6B6A2117}">
      <dgm:prSet/>
      <dgm:spPr/>
      <dgm:t>
        <a:bodyPr/>
        <a:lstStyle/>
        <a:p>
          <a:endParaRPr lang="en-US"/>
        </a:p>
      </dgm:t>
    </dgm:pt>
    <dgm:pt modelId="{C48932AB-50ED-4E94-8AC7-95C53EAB4931}">
      <dgm:prSet phldrT="[Text]" custT="1"/>
      <dgm:spPr/>
      <dgm:t>
        <a:bodyPr/>
        <a:lstStyle/>
        <a:p>
          <a:r>
            <a:rPr lang="en-US" sz="2400" dirty="0"/>
            <a:t>Chemical treatment of zebra mussels and starry stonewort allowed only if very small infested area—timeliness is essential</a:t>
          </a:r>
        </a:p>
      </dgm:t>
    </dgm:pt>
    <dgm:pt modelId="{9624815D-3B28-4AD8-8642-F91D8A53E8B6}" type="parTrans" cxnId="{5502DB25-FF17-4EB4-B6FC-F2472129EA27}">
      <dgm:prSet/>
      <dgm:spPr/>
      <dgm:t>
        <a:bodyPr/>
        <a:lstStyle/>
        <a:p>
          <a:endParaRPr lang="en-US"/>
        </a:p>
      </dgm:t>
    </dgm:pt>
    <dgm:pt modelId="{6D55AE1A-B65A-4B57-B247-AD5AB9887E7D}" type="sibTrans" cxnId="{5502DB25-FF17-4EB4-B6FC-F2472129EA27}">
      <dgm:prSet/>
      <dgm:spPr/>
      <dgm:t>
        <a:bodyPr/>
        <a:lstStyle/>
        <a:p>
          <a:endParaRPr lang="en-US"/>
        </a:p>
      </dgm:t>
    </dgm:pt>
    <dgm:pt modelId="{D0035EA6-230A-46E2-A036-8B3368852D8A}">
      <dgm:prSet phldrT="[Text]" custT="1"/>
      <dgm:spPr/>
      <dgm:t>
        <a:bodyPr/>
        <a:lstStyle/>
        <a:p>
          <a:r>
            <a:rPr lang="en-US" sz="2400" dirty="0"/>
            <a:t>May prevent establishment of AIS</a:t>
          </a:r>
        </a:p>
      </dgm:t>
    </dgm:pt>
    <dgm:pt modelId="{7E2EC318-BF2F-4820-A93C-C1BC7151F65C}" type="parTrans" cxnId="{40BF7F15-027E-4B1E-B1C0-B335930B9E7B}">
      <dgm:prSet/>
      <dgm:spPr/>
      <dgm:t>
        <a:bodyPr/>
        <a:lstStyle/>
        <a:p>
          <a:endParaRPr lang="en-US"/>
        </a:p>
      </dgm:t>
    </dgm:pt>
    <dgm:pt modelId="{8A6DC644-A307-4372-B94B-F39062F54347}" type="sibTrans" cxnId="{40BF7F15-027E-4B1E-B1C0-B335930B9E7B}">
      <dgm:prSet/>
      <dgm:spPr/>
      <dgm:t>
        <a:bodyPr/>
        <a:lstStyle/>
        <a:p>
          <a:endParaRPr lang="en-US"/>
        </a:p>
      </dgm:t>
    </dgm:pt>
    <dgm:pt modelId="{791E5E1C-F6B5-474E-B9F1-53685216B80A}">
      <dgm:prSet phldrT="[Text]" custT="1"/>
      <dgm:spPr/>
      <dgm:t>
        <a:bodyPr/>
        <a:lstStyle/>
        <a:p>
          <a:r>
            <a:rPr lang="en-US" sz="2400" dirty="0"/>
            <a:t>May minimize ecological and economic impacts</a:t>
          </a:r>
        </a:p>
      </dgm:t>
    </dgm:pt>
    <dgm:pt modelId="{ECBDFA7A-BEA3-4851-A284-13C9970CE63E}" type="sibTrans" cxnId="{4A69515D-38C1-406F-91A4-8F7E1BFFB256}">
      <dgm:prSet/>
      <dgm:spPr/>
      <dgm:t>
        <a:bodyPr/>
        <a:lstStyle/>
        <a:p>
          <a:endParaRPr lang="en-US"/>
        </a:p>
      </dgm:t>
    </dgm:pt>
    <dgm:pt modelId="{7FF6AEF5-54BF-47DF-B191-C899939CBC85}" type="parTrans" cxnId="{4A69515D-38C1-406F-91A4-8F7E1BFFB256}">
      <dgm:prSet/>
      <dgm:spPr/>
      <dgm:t>
        <a:bodyPr/>
        <a:lstStyle/>
        <a:p>
          <a:endParaRPr lang="en-US"/>
        </a:p>
      </dgm:t>
    </dgm:pt>
    <dgm:pt modelId="{8C034AA3-16DA-44A5-A647-0114A874568A}" type="pres">
      <dgm:prSet presAssocID="{ACAFAE25-A95D-4C08-9AD2-746343C61D99}" presName="Name0" presStyleCnt="0">
        <dgm:presLayoutVars>
          <dgm:chMax val="7"/>
          <dgm:chPref val="7"/>
          <dgm:dir/>
        </dgm:presLayoutVars>
      </dgm:prSet>
      <dgm:spPr/>
    </dgm:pt>
    <dgm:pt modelId="{1D1718BE-93AB-4296-B396-19DCD608223A}" type="pres">
      <dgm:prSet presAssocID="{ACAFAE25-A95D-4C08-9AD2-746343C61D99}" presName="Name1" presStyleCnt="0"/>
      <dgm:spPr/>
    </dgm:pt>
    <dgm:pt modelId="{4D0433ED-3CB9-4BBC-9174-F93E578CF352}" type="pres">
      <dgm:prSet presAssocID="{ACAFAE25-A95D-4C08-9AD2-746343C61D99}" presName="cycle" presStyleCnt="0"/>
      <dgm:spPr/>
    </dgm:pt>
    <dgm:pt modelId="{0D1591D7-D1E4-403C-AC53-4B40E7220633}" type="pres">
      <dgm:prSet presAssocID="{ACAFAE25-A95D-4C08-9AD2-746343C61D99}" presName="srcNode" presStyleLbl="node1" presStyleIdx="0" presStyleCnt="4"/>
      <dgm:spPr/>
    </dgm:pt>
    <dgm:pt modelId="{192F8C91-3DFF-43B2-A30C-1DA416D45010}" type="pres">
      <dgm:prSet presAssocID="{ACAFAE25-A95D-4C08-9AD2-746343C61D99}" presName="conn" presStyleLbl="parChTrans1D2" presStyleIdx="0" presStyleCnt="1"/>
      <dgm:spPr/>
    </dgm:pt>
    <dgm:pt modelId="{9B6E8210-DDE4-45E3-8937-CDC088692957}" type="pres">
      <dgm:prSet presAssocID="{ACAFAE25-A95D-4C08-9AD2-746343C61D99}" presName="extraNode" presStyleLbl="node1" presStyleIdx="0" presStyleCnt="4"/>
      <dgm:spPr/>
    </dgm:pt>
    <dgm:pt modelId="{2FF7BFE9-4BE4-4DFE-91D3-D05F8B5F1D17}" type="pres">
      <dgm:prSet presAssocID="{ACAFAE25-A95D-4C08-9AD2-746343C61D99}" presName="dstNode" presStyleLbl="node1" presStyleIdx="0" presStyleCnt="4"/>
      <dgm:spPr/>
    </dgm:pt>
    <dgm:pt modelId="{48F08785-BA8F-4F69-BAC3-F82CB2640691}" type="pres">
      <dgm:prSet presAssocID="{D5BC7E73-5178-4AD6-BC46-C447E5ACF32F}" presName="text_1" presStyleLbl="node1" presStyleIdx="0" presStyleCnt="4" custScaleY="131208">
        <dgm:presLayoutVars>
          <dgm:bulletEnabled val="1"/>
        </dgm:presLayoutVars>
      </dgm:prSet>
      <dgm:spPr/>
    </dgm:pt>
    <dgm:pt modelId="{85DF0614-F4B4-4254-ACE9-B5677DCA8DB2}" type="pres">
      <dgm:prSet presAssocID="{D5BC7E73-5178-4AD6-BC46-C447E5ACF32F}" presName="accent_1" presStyleCnt="0"/>
      <dgm:spPr/>
    </dgm:pt>
    <dgm:pt modelId="{3AEA944D-0F49-436C-BDD7-55E0CF3165D8}" type="pres">
      <dgm:prSet presAssocID="{D5BC7E73-5178-4AD6-BC46-C447E5ACF32F}" presName="accentRepeatNode" presStyleLbl="solidFgAcc1" presStyleIdx="0" presStyleCnt="4"/>
      <dgm:spPr/>
    </dgm:pt>
    <dgm:pt modelId="{2CD92023-5E33-4D69-A972-87EA106FD2FD}" type="pres">
      <dgm:prSet presAssocID="{C48932AB-50ED-4E94-8AC7-95C53EAB4931}" presName="text_2" presStyleLbl="node1" presStyleIdx="1" presStyleCnt="4" custScaleY="153718">
        <dgm:presLayoutVars>
          <dgm:bulletEnabled val="1"/>
        </dgm:presLayoutVars>
      </dgm:prSet>
      <dgm:spPr/>
    </dgm:pt>
    <dgm:pt modelId="{FC53D596-7809-4056-981B-6436FCB67C8D}" type="pres">
      <dgm:prSet presAssocID="{C48932AB-50ED-4E94-8AC7-95C53EAB4931}" presName="accent_2" presStyleCnt="0"/>
      <dgm:spPr/>
    </dgm:pt>
    <dgm:pt modelId="{2407A674-26FC-4F52-AF7D-C040374610B5}" type="pres">
      <dgm:prSet presAssocID="{C48932AB-50ED-4E94-8AC7-95C53EAB4931}" presName="accentRepeatNode" presStyleLbl="solidFgAcc1" presStyleIdx="1" presStyleCnt="4"/>
      <dgm:spPr/>
    </dgm:pt>
    <dgm:pt modelId="{76728D3B-691D-4C98-AA9B-A832E3EE74C9}" type="pres">
      <dgm:prSet presAssocID="{D0035EA6-230A-46E2-A036-8B3368852D8A}" presName="text_3" presStyleLbl="node1" presStyleIdx="2" presStyleCnt="4">
        <dgm:presLayoutVars>
          <dgm:bulletEnabled val="1"/>
        </dgm:presLayoutVars>
      </dgm:prSet>
      <dgm:spPr/>
    </dgm:pt>
    <dgm:pt modelId="{899FF935-671F-48D1-B26A-236C77856861}" type="pres">
      <dgm:prSet presAssocID="{D0035EA6-230A-46E2-A036-8B3368852D8A}" presName="accent_3" presStyleCnt="0"/>
      <dgm:spPr/>
    </dgm:pt>
    <dgm:pt modelId="{F433D1E0-484B-4E4C-9635-DD3C15F8F246}" type="pres">
      <dgm:prSet presAssocID="{D0035EA6-230A-46E2-A036-8B3368852D8A}" presName="accentRepeatNode" presStyleLbl="solidFgAcc1" presStyleIdx="2" presStyleCnt="4"/>
      <dgm:spPr/>
    </dgm:pt>
    <dgm:pt modelId="{3E543338-16B4-4F01-95B3-9E4B0D28329E}" type="pres">
      <dgm:prSet presAssocID="{791E5E1C-F6B5-474E-B9F1-53685216B80A}" presName="text_4" presStyleLbl="node1" presStyleIdx="3" presStyleCnt="4">
        <dgm:presLayoutVars>
          <dgm:bulletEnabled val="1"/>
        </dgm:presLayoutVars>
      </dgm:prSet>
      <dgm:spPr/>
    </dgm:pt>
    <dgm:pt modelId="{802B2240-A57F-4726-9856-ED3A422F2F94}" type="pres">
      <dgm:prSet presAssocID="{791E5E1C-F6B5-474E-B9F1-53685216B80A}" presName="accent_4" presStyleCnt="0"/>
      <dgm:spPr/>
    </dgm:pt>
    <dgm:pt modelId="{D62B1A2C-7F24-49DF-9A9C-1A66C1B97E08}" type="pres">
      <dgm:prSet presAssocID="{791E5E1C-F6B5-474E-B9F1-53685216B80A}" presName="accentRepeatNode" presStyleLbl="solidFgAcc1" presStyleIdx="3" presStyleCnt="4"/>
      <dgm:spPr/>
    </dgm:pt>
  </dgm:ptLst>
  <dgm:cxnLst>
    <dgm:cxn modelId="{40BF7F15-027E-4B1E-B1C0-B335930B9E7B}" srcId="{ACAFAE25-A95D-4C08-9AD2-746343C61D99}" destId="{D0035EA6-230A-46E2-A036-8B3368852D8A}" srcOrd="2" destOrd="0" parTransId="{7E2EC318-BF2F-4820-A93C-C1BC7151F65C}" sibTransId="{8A6DC644-A307-4372-B94B-F39062F54347}"/>
    <dgm:cxn modelId="{5502DB25-FF17-4EB4-B6FC-F2472129EA27}" srcId="{ACAFAE25-A95D-4C08-9AD2-746343C61D99}" destId="{C48932AB-50ED-4E94-8AC7-95C53EAB4931}" srcOrd="1" destOrd="0" parTransId="{9624815D-3B28-4AD8-8642-F91D8A53E8B6}" sibTransId="{6D55AE1A-B65A-4B57-B247-AD5AB9887E7D}"/>
    <dgm:cxn modelId="{1F82D138-E21E-48DB-AB6B-18BE6B6A2117}" srcId="{ACAFAE25-A95D-4C08-9AD2-746343C61D99}" destId="{D5BC7E73-5178-4AD6-BC46-C447E5ACF32F}" srcOrd="0" destOrd="0" parTransId="{F0533BC2-52AF-467D-98B7-5C7B46FB1C3E}" sibTransId="{B0BEB36F-D201-4982-BBB8-39A41599EBB8}"/>
    <dgm:cxn modelId="{4A69515D-38C1-406F-91A4-8F7E1BFFB256}" srcId="{ACAFAE25-A95D-4C08-9AD2-746343C61D99}" destId="{791E5E1C-F6B5-474E-B9F1-53685216B80A}" srcOrd="3" destOrd="0" parTransId="{7FF6AEF5-54BF-47DF-B191-C899939CBC85}" sibTransId="{ECBDFA7A-BEA3-4851-A284-13C9970CE63E}"/>
    <dgm:cxn modelId="{A4AA9241-4E5B-4E1F-B816-F91422036687}" type="presOf" srcId="{791E5E1C-F6B5-474E-B9F1-53685216B80A}" destId="{3E543338-16B4-4F01-95B3-9E4B0D28329E}" srcOrd="0" destOrd="0" presId="urn:microsoft.com/office/officeart/2008/layout/VerticalCurvedList"/>
    <dgm:cxn modelId="{E6B53D82-5376-490C-B3EB-E2E1993C6DF4}" type="presOf" srcId="{B0BEB36F-D201-4982-BBB8-39A41599EBB8}" destId="{192F8C91-3DFF-43B2-A30C-1DA416D45010}" srcOrd="0" destOrd="0" presId="urn:microsoft.com/office/officeart/2008/layout/VerticalCurvedList"/>
    <dgm:cxn modelId="{3EAC7F9A-D00D-4A6E-9A03-C23AC289CE42}" type="presOf" srcId="{ACAFAE25-A95D-4C08-9AD2-746343C61D99}" destId="{8C034AA3-16DA-44A5-A647-0114A874568A}" srcOrd="0" destOrd="0" presId="urn:microsoft.com/office/officeart/2008/layout/VerticalCurvedList"/>
    <dgm:cxn modelId="{34BC7CE4-9B86-4426-B19F-F5EEC2EBA2F9}" type="presOf" srcId="{D0035EA6-230A-46E2-A036-8B3368852D8A}" destId="{76728D3B-691D-4C98-AA9B-A832E3EE74C9}" srcOrd="0" destOrd="0" presId="urn:microsoft.com/office/officeart/2008/layout/VerticalCurvedList"/>
    <dgm:cxn modelId="{28F8FDE8-78C6-431D-97AB-991E8385B9A2}" type="presOf" srcId="{D5BC7E73-5178-4AD6-BC46-C447E5ACF32F}" destId="{48F08785-BA8F-4F69-BAC3-F82CB2640691}" srcOrd="0" destOrd="0" presId="urn:microsoft.com/office/officeart/2008/layout/VerticalCurvedList"/>
    <dgm:cxn modelId="{313987F8-29A2-4846-A166-E0B92F157587}" type="presOf" srcId="{C48932AB-50ED-4E94-8AC7-95C53EAB4931}" destId="{2CD92023-5E33-4D69-A972-87EA106FD2FD}" srcOrd="0" destOrd="0" presId="urn:microsoft.com/office/officeart/2008/layout/VerticalCurvedList"/>
    <dgm:cxn modelId="{D01C2289-D099-48BC-95CB-F1CEE232F189}" type="presParOf" srcId="{8C034AA3-16DA-44A5-A647-0114A874568A}" destId="{1D1718BE-93AB-4296-B396-19DCD608223A}" srcOrd="0" destOrd="0" presId="urn:microsoft.com/office/officeart/2008/layout/VerticalCurvedList"/>
    <dgm:cxn modelId="{07162DC0-0A79-4F5A-99FA-2363555098A5}" type="presParOf" srcId="{1D1718BE-93AB-4296-B396-19DCD608223A}" destId="{4D0433ED-3CB9-4BBC-9174-F93E578CF352}" srcOrd="0" destOrd="0" presId="urn:microsoft.com/office/officeart/2008/layout/VerticalCurvedList"/>
    <dgm:cxn modelId="{ECF742AE-140F-4BF2-8DA5-AE72AF53D00F}" type="presParOf" srcId="{4D0433ED-3CB9-4BBC-9174-F93E578CF352}" destId="{0D1591D7-D1E4-403C-AC53-4B40E7220633}" srcOrd="0" destOrd="0" presId="urn:microsoft.com/office/officeart/2008/layout/VerticalCurvedList"/>
    <dgm:cxn modelId="{BEA91EA4-A810-48A7-9615-A89420701F57}" type="presParOf" srcId="{4D0433ED-3CB9-4BBC-9174-F93E578CF352}" destId="{192F8C91-3DFF-43B2-A30C-1DA416D45010}" srcOrd="1" destOrd="0" presId="urn:microsoft.com/office/officeart/2008/layout/VerticalCurvedList"/>
    <dgm:cxn modelId="{C881F0F3-AEDC-4ECA-9C2E-3327C4EDB035}" type="presParOf" srcId="{4D0433ED-3CB9-4BBC-9174-F93E578CF352}" destId="{9B6E8210-DDE4-45E3-8937-CDC088692957}" srcOrd="2" destOrd="0" presId="urn:microsoft.com/office/officeart/2008/layout/VerticalCurvedList"/>
    <dgm:cxn modelId="{867A2D2F-B18C-4611-A354-227438A42498}" type="presParOf" srcId="{4D0433ED-3CB9-4BBC-9174-F93E578CF352}" destId="{2FF7BFE9-4BE4-4DFE-91D3-D05F8B5F1D17}" srcOrd="3" destOrd="0" presId="urn:microsoft.com/office/officeart/2008/layout/VerticalCurvedList"/>
    <dgm:cxn modelId="{3A99B348-FB82-416B-ABDA-C084AF7D3F8C}" type="presParOf" srcId="{1D1718BE-93AB-4296-B396-19DCD608223A}" destId="{48F08785-BA8F-4F69-BAC3-F82CB2640691}" srcOrd="1" destOrd="0" presId="urn:microsoft.com/office/officeart/2008/layout/VerticalCurvedList"/>
    <dgm:cxn modelId="{BCBCCC5B-9379-4649-82FD-770BD76056FD}" type="presParOf" srcId="{1D1718BE-93AB-4296-B396-19DCD608223A}" destId="{85DF0614-F4B4-4254-ACE9-B5677DCA8DB2}" srcOrd="2" destOrd="0" presId="urn:microsoft.com/office/officeart/2008/layout/VerticalCurvedList"/>
    <dgm:cxn modelId="{7504543D-F7F1-4444-BABC-AEEB5CCB6515}" type="presParOf" srcId="{85DF0614-F4B4-4254-ACE9-B5677DCA8DB2}" destId="{3AEA944D-0F49-436C-BDD7-55E0CF3165D8}" srcOrd="0" destOrd="0" presId="urn:microsoft.com/office/officeart/2008/layout/VerticalCurvedList"/>
    <dgm:cxn modelId="{430457A4-26D3-4FD8-8414-CB0EBA61164D}" type="presParOf" srcId="{1D1718BE-93AB-4296-B396-19DCD608223A}" destId="{2CD92023-5E33-4D69-A972-87EA106FD2FD}" srcOrd="3" destOrd="0" presId="urn:microsoft.com/office/officeart/2008/layout/VerticalCurvedList"/>
    <dgm:cxn modelId="{1FA241EA-B4C0-4B40-9F4B-4567637A216F}" type="presParOf" srcId="{1D1718BE-93AB-4296-B396-19DCD608223A}" destId="{FC53D596-7809-4056-981B-6436FCB67C8D}" srcOrd="4" destOrd="0" presId="urn:microsoft.com/office/officeart/2008/layout/VerticalCurvedList"/>
    <dgm:cxn modelId="{E9912657-4E30-4033-8A42-A904D269EAAD}" type="presParOf" srcId="{FC53D596-7809-4056-981B-6436FCB67C8D}" destId="{2407A674-26FC-4F52-AF7D-C040374610B5}" srcOrd="0" destOrd="0" presId="urn:microsoft.com/office/officeart/2008/layout/VerticalCurvedList"/>
    <dgm:cxn modelId="{9F8D3E2F-E1E3-4156-AE38-CD9F6D05FA41}" type="presParOf" srcId="{1D1718BE-93AB-4296-B396-19DCD608223A}" destId="{76728D3B-691D-4C98-AA9B-A832E3EE74C9}" srcOrd="5" destOrd="0" presId="urn:microsoft.com/office/officeart/2008/layout/VerticalCurvedList"/>
    <dgm:cxn modelId="{02073395-FAA4-47A1-AB6B-8A141664F67B}" type="presParOf" srcId="{1D1718BE-93AB-4296-B396-19DCD608223A}" destId="{899FF935-671F-48D1-B26A-236C77856861}" srcOrd="6" destOrd="0" presId="urn:microsoft.com/office/officeart/2008/layout/VerticalCurvedList"/>
    <dgm:cxn modelId="{78046941-EA84-4FB5-8F5E-0A0EEBF0186A}" type="presParOf" srcId="{899FF935-671F-48D1-B26A-236C77856861}" destId="{F433D1E0-484B-4E4C-9635-DD3C15F8F246}" srcOrd="0" destOrd="0" presId="urn:microsoft.com/office/officeart/2008/layout/VerticalCurvedList"/>
    <dgm:cxn modelId="{083F6B5F-78A0-4C96-A041-FB0376161B8C}" type="presParOf" srcId="{1D1718BE-93AB-4296-B396-19DCD608223A}" destId="{3E543338-16B4-4F01-95B3-9E4B0D28329E}" srcOrd="7" destOrd="0" presId="urn:microsoft.com/office/officeart/2008/layout/VerticalCurvedList"/>
    <dgm:cxn modelId="{55FDFD7A-4B3C-4F0E-9AE9-8B60EE5BFB15}" type="presParOf" srcId="{1D1718BE-93AB-4296-B396-19DCD608223A}" destId="{802B2240-A57F-4726-9856-ED3A422F2F94}" srcOrd="8" destOrd="0" presId="urn:microsoft.com/office/officeart/2008/layout/VerticalCurvedList"/>
    <dgm:cxn modelId="{0AA2046C-0E61-4A9E-9A83-2A9AA93CFF2A}" type="presParOf" srcId="{802B2240-A57F-4726-9856-ED3A422F2F94}" destId="{D62B1A2C-7F24-49DF-9A9C-1A66C1B97E0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36F68-3829-4860-876D-395D634DF41A}">
      <dsp:nvSpPr>
        <dsp:cNvPr id="0" name=""/>
        <dsp:cNvSpPr/>
      </dsp:nvSpPr>
      <dsp:spPr>
        <a:xfrm>
          <a:off x="0" y="228949"/>
          <a:ext cx="4181480" cy="784933"/>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	Partner Role</a:t>
          </a:r>
        </a:p>
      </dsp:txBody>
      <dsp:txXfrm>
        <a:off x="38317" y="267266"/>
        <a:ext cx="4104846" cy="708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36F68-3829-4860-876D-395D634DF41A}">
      <dsp:nvSpPr>
        <dsp:cNvPr id="0" name=""/>
        <dsp:cNvSpPr/>
      </dsp:nvSpPr>
      <dsp:spPr>
        <a:xfrm>
          <a:off x="0" y="1408"/>
          <a:ext cx="3638545" cy="784933"/>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	Activity</a:t>
          </a:r>
        </a:p>
      </dsp:txBody>
      <dsp:txXfrm>
        <a:off x="38317" y="39725"/>
        <a:ext cx="3561911" cy="708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4DB8A-D35E-4011-B031-2A5F06D5459E}">
      <dsp:nvSpPr>
        <dsp:cNvPr id="0" name=""/>
        <dsp:cNvSpPr/>
      </dsp:nvSpPr>
      <dsp:spPr>
        <a:xfrm>
          <a:off x="-5403864" y="-829806"/>
          <a:ext cx="6452676" cy="6452676"/>
        </a:xfrm>
        <a:prstGeom prst="blockArc">
          <a:avLst>
            <a:gd name="adj1" fmla="val 18900000"/>
            <a:gd name="adj2" fmla="val 2700000"/>
            <a:gd name="adj3" fmla="val 33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42B7E-482C-43E3-9CB7-A9A490F6E705}">
      <dsp:nvSpPr>
        <dsp:cNvPr id="0" name=""/>
        <dsp:cNvSpPr/>
      </dsp:nvSpPr>
      <dsp:spPr>
        <a:xfrm>
          <a:off x="680039" y="338380"/>
          <a:ext cx="7040978" cy="1240463"/>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089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t>Eurasian watermilfoil—present in Medicine Lake, Parkers Lake, and Wirth Lake but not in the remaining four Priority 1 lakes </a:t>
          </a:r>
        </a:p>
      </dsp:txBody>
      <dsp:txXfrm>
        <a:off x="680039" y="338380"/>
        <a:ext cx="7040978" cy="1240463"/>
      </dsp:txXfrm>
    </dsp:sp>
    <dsp:sp modelId="{84C83F0D-1D8E-4564-B0E1-4527EEDB605F}">
      <dsp:nvSpPr>
        <dsp:cNvPr id="0" name=""/>
        <dsp:cNvSpPr/>
      </dsp:nvSpPr>
      <dsp:spPr>
        <a:xfrm>
          <a:off x="51381" y="334382"/>
          <a:ext cx="1257316" cy="1248461"/>
        </a:xfrm>
        <a:prstGeom prst="ellipse">
          <a:avLst/>
        </a:prstGeom>
        <a:blipFill rotWithShape="0">
          <a:blip xmlns:r="http://schemas.openxmlformats.org/officeDocument/2006/relationships" r:embed="rId1"/>
          <a:stretch>
            <a:fillRect/>
          </a:stretch>
        </a:blip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CC31D25-3817-4836-99DD-33A89535006D}">
      <dsp:nvSpPr>
        <dsp:cNvPr id="0" name=""/>
        <dsp:cNvSpPr/>
      </dsp:nvSpPr>
      <dsp:spPr>
        <a:xfrm>
          <a:off x="1028495" y="1917225"/>
          <a:ext cx="6692522" cy="958612"/>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089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t>Zebra mussels—present in Medicine Lake but not in the remaining six Priority 1 lakes</a:t>
          </a:r>
        </a:p>
      </dsp:txBody>
      <dsp:txXfrm>
        <a:off x="1028495" y="1917225"/>
        <a:ext cx="6692522" cy="958612"/>
      </dsp:txXfrm>
    </dsp:sp>
    <dsp:sp modelId="{5A579FE2-2BB9-4C2D-94D4-BAD2446E18D7}">
      <dsp:nvSpPr>
        <dsp:cNvPr id="0" name=""/>
        <dsp:cNvSpPr/>
      </dsp:nvSpPr>
      <dsp:spPr>
        <a:xfrm>
          <a:off x="429362" y="1797398"/>
          <a:ext cx="1198265" cy="1198265"/>
        </a:xfrm>
        <a:prstGeom prst="ellipse">
          <a:avLst/>
        </a:prstGeom>
        <a:blipFill rotWithShape="0">
          <a:blip xmlns:r="http://schemas.openxmlformats.org/officeDocument/2006/relationships" r:embed="rId2"/>
          <a:stretch>
            <a:fillRect/>
          </a:stretch>
        </a:blip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39CE19A-BEC8-4A92-A7CA-54843415BB57}">
      <dsp:nvSpPr>
        <dsp:cNvPr id="0" name=""/>
        <dsp:cNvSpPr/>
      </dsp:nvSpPr>
      <dsp:spPr>
        <a:xfrm>
          <a:off x="680039" y="3210767"/>
          <a:ext cx="7040978" cy="1247365"/>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089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dirty="0"/>
            <a:t>Starry stonewort—present in Medicine Lake but not in the remaining six Priority 1 lakes</a:t>
          </a:r>
        </a:p>
      </dsp:txBody>
      <dsp:txXfrm>
        <a:off x="680039" y="3210767"/>
        <a:ext cx="7040978" cy="1247365"/>
      </dsp:txXfrm>
    </dsp:sp>
    <dsp:sp modelId="{4B63ED3D-EA39-4A64-A7D7-2580870F4C20}">
      <dsp:nvSpPr>
        <dsp:cNvPr id="0" name=""/>
        <dsp:cNvSpPr/>
      </dsp:nvSpPr>
      <dsp:spPr>
        <a:xfrm>
          <a:off x="80906" y="3235317"/>
          <a:ext cx="1198265" cy="1198265"/>
        </a:xfrm>
        <a:prstGeom prst="ellipse">
          <a:avLst/>
        </a:prstGeom>
        <a:blipFill rotWithShape="0">
          <a:blip xmlns:r="http://schemas.openxmlformats.org/officeDocument/2006/relationships" r:embed="rId3"/>
          <a:stretch>
            <a:fillRect/>
          </a:stretch>
        </a:blip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F8C91-3DFF-43B2-A30C-1DA416D45010}">
      <dsp:nvSpPr>
        <dsp:cNvPr id="0" name=""/>
        <dsp:cNvSpPr/>
      </dsp:nvSpPr>
      <dsp:spPr>
        <a:xfrm>
          <a:off x="-5555099" y="-850469"/>
          <a:ext cx="6614134" cy="6614134"/>
        </a:xfrm>
        <a:prstGeom prst="blockArc">
          <a:avLst>
            <a:gd name="adj1" fmla="val 18900000"/>
            <a:gd name="adj2" fmla="val 2700000"/>
            <a:gd name="adj3" fmla="val 32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F08785-BA8F-4F69-BAC3-F82CB2640691}">
      <dsp:nvSpPr>
        <dsp:cNvPr id="0" name=""/>
        <dsp:cNvSpPr/>
      </dsp:nvSpPr>
      <dsp:spPr>
        <a:xfrm>
          <a:off x="554394" y="259784"/>
          <a:ext cx="8063806" cy="9917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9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Maximizes efforts to contain/eradicate infestation – hit the ground running</a:t>
          </a:r>
        </a:p>
      </dsp:txBody>
      <dsp:txXfrm>
        <a:off x="554394" y="259784"/>
        <a:ext cx="8063806" cy="991730"/>
      </dsp:txXfrm>
    </dsp:sp>
    <dsp:sp modelId="{3AEA944D-0F49-436C-BDD7-55E0CF3165D8}">
      <dsp:nvSpPr>
        <dsp:cNvPr id="0" name=""/>
        <dsp:cNvSpPr/>
      </dsp:nvSpPr>
      <dsp:spPr>
        <a:xfrm>
          <a:off x="81990" y="283245"/>
          <a:ext cx="944807" cy="9448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D92023-5E33-4D69-A972-87EA106FD2FD}">
      <dsp:nvSpPr>
        <dsp:cNvPr id="0" name=""/>
        <dsp:cNvSpPr/>
      </dsp:nvSpPr>
      <dsp:spPr>
        <a:xfrm>
          <a:off x="987738" y="1308679"/>
          <a:ext cx="7630463" cy="11618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9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Chemical treatment of zebra mussels and starry stonewort allowed only if very small infested area—timeliness is essential</a:t>
          </a:r>
        </a:p>
      </dsp:txBody>
      <dsp:txXfrm>
        <a:off x="987738" y="1308679"/>
        <a:ext cx="7630463" cy="1161871"/>
      </dsp:txXfrm>
    </dsp:sp>
    <dsp:sp modelId="{2407A674-26FC-4F52-AF7D-C040374610B5}">
      <dsp:nvSpPr>
        <dsp:cNvPr id="0" name=""/>
        <dsp:cNvSpPr/>
      </dsp:nvSpPr>
      <dsp:spPr>
        <a:xfrm>
          <a:off x="515334" y="1417211"/>
          <a:ext cx="944807" cy="9448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728D3B-691D-4C98-AA9B-A832E3EE74C9}">
      <dsp:nvSpPr>
        <dsp:cNvPr id="0" name=""/>
        <dsp:cNvSpPr/>
      </dsp:nvSpPr>
      <dsp:spPr>
        <a:xfrm>
          <a:off x="987738" y="2645657"/>
          <a:ext cx="7630463" cy="755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9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May prevent establishment of AIS</a:t>
          </a:r>
        </a:p>
      </dsp:txBody>
      <dsp:txXfrm>
        <a:off x="987738" y="2645657"/>
        <a:ext cx="7630463" cy="755845"/>
      </dsp:txXfrm>
    </dsp:sp>
    <dsp:sp modelId="{F433D1E0-484B-4E4C-9635-DD3C15F8F246}">
      <dsp:nvSpPr>
        <dsp:cNvPr id="0" name=""/>
        <dsp:cNvSpPr/>
      </dsp:nvSpPr>
      <dsp:spPr>
        <a:xfrm>
          <a:off x="515334" y="2551176"/>
          <a:ext cx="944807" cy="9448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543338-16B4-4F01-95B3-9E4B0D28329E}">
      <dsp:nvSpPr>
        <dsp:cNvPr id="0" name=""/>
        <dsp:cNvSpPr/>
      </dsp:nvSpPr>
      <dsp:spPr>
        <a:xfrm>
          <a:off x="554394" y="3779622"/>
          <a:ext cx="8063806" cy="755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95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May minimize ecological and economic impacts</a:t>
          </a:r>
        </a:p>
      </dsp:txBody>
      <dsp:txXfrm>
        <a:off x="554394" y="3779622"/>
        <a:ext cx="8063806" cy="755845"/>
      </dsp:txXfrm>
    </dsp:sp>
    <dsp:sp modelId="{D62B1A2C-7F24-49DF-9A9C-1A66C1B97E08}">
      <dsp:nvSpPr>
        <dsp:cNvPr id="0" name=""/>
        <dsp:cNvSpPr/>
      </dsp:nvSpPr>
      <dsp:spPr>
        <a:xfrm>
          <a:off x="81990" y="3685141"/>
          <a:ext cx="944807" cy="9448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38BAE03-1ECB-4EC9-B9A0-161D4BAF781E}" type="datetimeFigureOut">
              <a:rPr lang="en-US" smtClean="0"/>
              <a:t>12/10/2018</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195233E-E54C-4C1E-A1FD-256E8D18FCB1}" type="slidenum">
              <a:rPr lang="en-US" smtClean="0"/>
              <a:t>‹#›</a:t>
            </a:fld>
            <a:endParaRPr lang="en-US" dirty="0"/>
          </a:p>
        </p:txBody>
      </p:sp>
    </p:spTree>
    <p:extLst>
      <p:ext uri="{BB962C8B-B14F-4D97-AF65-F5344CB8AC3E}">
        <p14:creationId xmlns:p14="http://schemas.microsoft.com/office/powerpoint/2010/main" val="223611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5F3251-B7DB-48F4-85CE-C2819D538F2E}" type="datetimeFigureOut">
              <a:rPr lang="en-US" smtClean="0"/>
              <a:t>12/10/2018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317FDF-FF59-4398-8513-C4308E123515}" type="slidenum">
              <a:rPr lang="en-US" smtClean="0"/>
              <a:t>‹#›</a:t>
            </a:fld>
            <a:endParaRPr lang="en-US" dirty="0"/>
          </a:p>
        </p:txBody>
      </p:sp>
    </p:spTree>
    <p:extLst>
      <p:ext uri="{BB962C8B-B14F-4D97-AF65-F5344CB8AC3E}">
        <p14:creationId xmlns:p14="http://schemas.microsoft.com/office/powerpoint/2010/main" val="380051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317FDF-FF59-4398-8513-C4308E123515}" type="slidenum">
              <a:rPr lang="en-US" smtClean="0"/>
              <a:t>1</a:t>
            </a:fld>
            <a:endParaRPr lang="en-US" dirty="0"/>
          </a:p>
        </p:txBody>
      </p:sp>
    </p:spTree>
    <p:extLst>
      <p:ext uri="{BB962C8B-B14F-4D97-AF65-F5344CB8AC3E}">
        <p14:creationId xmlns:p14="http://schemas.microsoft.com/office/powerpoint/2010/main" val="21160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AIS rapid</a:t>
            </a:r>
            <a:r>
              <a:rPr lang="en-US" baseline="0" dirty="0"/>
              <a:t> response plan process began with establishing the framework. </a:t>
            </a:r>
            <a:r>
              <a:rPr lang="en-US" dirty="0"/>
              <a:t>The framework outlines the actions required to contain, and if possible, to eradicate newly introduced AIS. The framework guides the response</a:t>
            </a:r>
            <a:r>
              <a:rPr lang="en-US" baseline="0" dirty="0"/>
              <a:t> for all newly detected AIS. </a:t>
            </a:r>
          </a:p>
          <a:p>
            <a:r>
              <a:rPr lang="en-US" dirty="0"/>
              <a:t>Partner meetings were held to determine</a:t>
            </a:r>
            <a:r>
              <a:rPr lang="en-US" baseline="0" dirty="0"/>
              <a:t> roles and responsibilities of the partners working to contain the newly detected AIS. After the framework was established and the roles and responsibilities of the partners determined, the AIS Rapid Response Plan was prepared.</a:t>
            </a:r>
          </a:p>
          <a:p>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10</a:t>
            </a:fld>
            <a:endParaRPr lang="en-US" dirty="0"/>
          </a:p>
        </p:txBody>
      </p:sp>
    </p:spTree>
    <p:extLst>
      <p:ext uri="{BB962C8B-B14F-4D97-AF65-F5344CB8AC3E}">
        <p14:creationId xmlns:p14="http://schemas.microsoft.com/office/powerpoint/2010/main" val="274816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RR Plan Framework consists of 12 actions. </a:t>
            </a:r>
          </a:p>
        </p:txBody>
      </p:sp>
      <p:sp>
        <p:nvSpPr>
          <p:cNvPr id="4" name="Slide Number Placeholder 3"/>
          <p:cNvSpPr>
            <a:spLocks noGrp="1"/>
          </p:cNvSpPr>
          <p:nvPr>
            <p:ph type="sldNum" sz="quarter" idx="10"/>
          </p:nvPr>
        </p:nvSpPr>
        <p:spPr/>
        <p:txBody>
          <a:bodyPr/>
          <a:lstStyle/>
          <a:p>
            <a:fld id="{6A317FDF-FF59-4398-8513-C4308E123515}" type="slidenum">
              <a:rPr lang="en-US" smtClean="0"/>
              <a:t>11</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A317FDF-FF59-4398-8513-C4308E123515}" type="slidenum">
              <a:rPr lang="en-US" smtClean="0"/>
              <a:t>12</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Minnesota Aquatic Invasive Species Research Center (MAISRC), </a:t>
            </a:r>
          </a:p>
        </p:txBody>
      </p:sp>
      <p:sp>
        <p:nvSpPr>
          <p:cNvPr id="4" name="Slide Number Placeholder 3"/>
          <p:cNvSpPr>
            <a:spLocks noGrp="1"/>
          </p:cNvSpPr>
          <p:nvPr>
            <p:ph type="sldNum" sz="quarter" idx="10"/>
          </p:nvPr>
        </p:nvSpPr>
        <p:spPr/>
        <p:txBody>
          <a:bodyPr/>
          <a:lstStyle/>
          <a:p>
            <a:fld id="{6A317FDF-FF59-4398-8513-C4308E123515}" type="slidenum">
              <a:rPr lang="en-US" smtClean="0"/>
              <a:t>13</a:t>
            </a:fld>
            <a:endParaRPr lang="en-US" dirty="0"/>
          </a:p>
        </p:txBody>
      </p:sp>
    </p:spTree>
    <p:extLst>
      <p:ext uri="{BB962C8B-B14F-4D97-AF65-F5344CB8AC3E}">
        <p14:creationId xmlns:p14="http://schemas.microsoft.com/office/powerpoint/2010/main" val="274816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partner role for each of the 12 activities is shown on the plan. Hand out the plan for Northwood. Briefly say that the 12 activities shown previously are detailed in the activity column. Each of the partners are listed and the role they will play for each of the 12 activities is shown on the plan.</a:t>
            </a:r>
          </a:p>
        </p:txBody>
      </p:sp>
      <p:sp>
        <p:nvSpPr>
          <p:cNvPr id="4" name="Slide Number Placeholder 3"/>
          <p:cNvSpPr>
            <a:spLocks noGrp="1"/>
          </p:cNvSpPr>
          <p:nvPr>
            <p:ph type="sldNum" sz="quarter" idx="10"/>
          </p:nvPr>
        </p:nvSpPr>
        <p:spPr/>
        <p:txBody>
          <a:bodyPr/>
          <a:lstStyle/>
          <a:p>
            <a:fld id="{6A317FDF-FF59-4398-8513-C4308E123515}" type="slidenum">
              <a:rPr lang="en-US" smtClean="0"/>
              <a:t>14</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individual lakes, BCWMC role depends on the</a:t>
            </a:r>
            <a:r>
              <a:rPr lang="en-US" baseline="0" dirty="0"/>
              <a:t> roles desired by partnering entities &amp; varies between lakes.</a:t>
            </a:r>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15</a:t>
            </a:fld>
            <a:endParaRPr lang="en-US" dirty="0"/>
          </a:p>
        </p:txBody>
      </p:sp>
    </p:spTree>
    <p:extLst>
      <p:ext uri="{BB962C8B-B14F-4D97-AF65-F5344CB8AC3E}">
        <p14:creationId xmlns:p14="http://schemas.microsoft.com/office/powerpoint/2010/main" val="757277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key species, the AIS rapid</a:t>
            </a:r>
            <a:r>
              <a:rPr lang="en-US" baseline="0" dirty="0"/>
              <a:t> response plan provides a step-by-step response that includes such details as the type of survey that is needed to define the extent of the infestation, when the MnDNR would or would not permit treatment, types of treatment to address the infestation, and information about follow up monitoring to determine results. </a:t>
            </a:r>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16</a:t>
            </a:fld>
            <a:endParaRPr lang="en-US" dirty="0"/>
          </a:p>
        </p:txBody>
      </p:sp>
    </p:spTree>
    <p:extLst>
      <p:ext uri="{BB962C8B-B14F-4D97-AF65-F5344CB8AC3E}">
        <p14:creationId xmlns:p14="http://schemas.microsoft.com/office/powerpoint/2010/main" val="730026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DNR only allows treatment under its pilot program if infestation is small enough to be isolated and DNR determines the infestation is new enough that no reproduction has likely occurred. If DNR believes the population has reproduced, no treatment will be allowed. Map Credit = DNR. MAISRC is currently working on a project to determine a survey method to accurately quantify zebra mussels. The DNR will specify the post-treatment survey method in the permit. The DNR may use the MAISRC methodology when the project has been completed. For Medicine Lake, no treatment was allowed because the DNR concluded the zebra mussels had reproduced (different sizes and found in several locations)</a:t>
            </a:r>
          </a:p>
        </p:txBody>
      </p:sp>
      <p:sp>
        <p:nvSpPr>
          <p:cNvPr id="4" name="Slide Number Placeholder 3"/>
          <p:cNvSpPr>
            <a:spLocks noGrp="1"/>
          </p:cNvSpPr>
          <p:nvPr>
            <p:ph type="sldNum" sz="quarter" idx="10"/>
          </p:nvPr>
        </p:nvSpPr>
        <p:spPr/>
        <p:txBody>
          <a:bodyPr/>
          <a:lstStyle/>
          <a:p>
            <a:fld id="{6A317FDF-FF59-4398-8513-C4308E123515}" type="slidenum">
              <a:rPr lang="en-US" smtClean="0"/>
              <a:t>17</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DNR permit easily obtained as long as treatment area is &lt;15% of littoral area.</a:t>
            </a:r>
          </a:p>
          <a:p>
            <a:r>
              <a:rPr lang="en-US" baseline="0" dirty="0" err="1"/>
              <a:t>Procellacor</a:t>
            </a:r>
            <a:r>
              <a:rPr lang="en-US" baseline="0" dirty="0"/>
              <a:t> is a new chemical that shows some promise.</a:t>
            </a:r>
          </a:p>
        </p:txBody>
      </p:sp>
      <p:sp>
        <p:nvSpPr>
          <p:cNvPr id="4" name="Slide Number Placeholder 3"/>
          <p:cNvSpPr>
            <a:spLocks noGrp="1"/>
          </p:cNvSpPr>
          <p:nvPr>
            <p:ph type="sldNum" sz="quarter" idx="10"/>
          </p:nvPr>
        </p:nvSpPr>
        <p:spPr/>
        <p:txBody>
          <a:bodyPr/>
          <a:lstStyle/>
          <a:p>
            <a:fld id="{6A317FDF-FF59-4398-8513-C4308E123515}" type="slidenum">
              <a:rPr lang="en-US" smtClean="0"/>
              <a:t>18</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DNR believes the infestation is small enough, the DNR committee will decide to permit a treatment. Treat with two different chemicals – a copper algaecide plus one additional chemical such as </a:t>
            </a:r>
            <a:r>
              <a:rPr lang="en-US" baseline="0" dirty="0" err="1"/>
              <a:t>endothall</a:t>
            </a:r>
            <a:r>
              <a:rPr lang="en-US" baseline="0" dirty="0"/>
              <a:t> or </a:t>
            </a:r>
            <a:r>
              <a:rPr lang="en-US" baseline="0" dirty="0" err="1"/>
              <a:t>diquat</a:t>
            </a:r>
            <a:r>
              <a:rPr lang="en-US" baseline="0" dirty="0"/>
              <a:t>. The synergism between the two chemicals increases effectiveness.</a:t>
            </a:r>
          </a:p>
        </p:txBody>
      </p:sp>
      <p:sp>
        <p:nvSpPr>
          <p:cNvPr id="4" name="Slide Number Placeholder 3"/>
          <p:cNvSpPr>
            <a:spLocks noGrp="1"/>
          </p:cNvSpPr>
          <p:nvPr>
            <p:ph type="sldNum" sz="quarter" idx="10"/>
          </p:nvPr>
        </p:nvSpPr>
        <p:spPr/>
        <p:txBody>
          <a:bodyPr/>
          <a:lstStyle/>
          <a:p>
            <a:fld id="{6A317FDF-FF59-4398-8513-C4308E123515}" type="slidenum">
              <a:rPr lang="en-US" smtClean="0"/>
              <a:t>19</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a:t>
            </a:r>
            <a:r>
              <a:rPr lang="en-US" baseline="0" dirty="0"/>
              <a:t> 1 Lakes: </a:t>
            </a:r>
          </a:p>
          <a:p>
            <a:r>
              <a:rPr lang="en-US" dirty="0"/>
              <a:t>Medicine, </a:t>
            </a:r>
          </a:p>
          <a:p>
            <a:r>
              <a:rPr lang="en-US" dirty="0"/>
              <a:t>Northwood, </a:t>
            </a:r>
          </a:p>
          <a:p>
            <a:r>
              <a:rPr lang="en-US" dirty="0"/>
              <a:t>Parkers, </a:t>
            </a:r>
          </a:p>
          <a:p>
            <a:r>
              <a:rPr lang="en-US" dirty="0"/>
              <a:t>Sweeney, </a:t>
            </a:r>
          </a:p>
          <a:p>
            <a:r>
              <a:rPr lang="en-US" dirty="0"/>
              <a:t>Twin &amp; </a:t>
            </a:r>
          </a:p>
          <a:p>
            <a:r>
              <a:rPr lang="en-US" dirty="0"/>
              <a:t>Wirth Lakes</a:t>
            </a:r>
          </a:p>
        </p:txBody>
      </p:sp>
      <p:sp>
        <p:nvSpPr>
          <p:cNvPr id="4" name="Slide Number Placeholder 3"/>
          <p:cNvSpPr>
            <a:spLocks noGrp="1"/>
          </p:cNvSpPr>
          <p:nvPr>
            <p:ph type="sldNum" sz="quarter" idx="10"/>
          </p:nvPr>
        </p:nvSpPr>
        <p:spPr/>
        <p:txBody>
          <a:bodyPr/>
          <a:lstStyle/>
          <a:p>
            <a:fld id="{6A317FDF-FF59-4398-8513-C4308E123515}" type="slidenum">
              <a:rPr lang="en-US" smtClean="0"/>
              <a:t>2</a:t>
            </a:fld>
            <a:endParaRPr lang="en-US" dirty="0"/>
          </a:p>
        </p:txBody>
      </p:sp>
    </p:spTree>
    <p:extLst>
      <p:ext uri="{BB962C8B-B14F-4D97-AF65-F5344CB8AC3E}">
        <p14:creationId xmlns:p14="http://schemas.microsoft.com/office/powerpoint/2010/main" val="3353521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TRPD watercraft inspector saw starry stonewort on a fishing boat leaving the lake on 7/29. TRPD reported to DNR.</a:t>
            </a:r>
          </a:p>
          <a:p>
            <a:r>
              <a:rPr lang="en-US" baseline="0" dirty="0"/>
              <a:t>Kudos to TRPD and DNR for getting things done quickly and effectively. 15 acres treated with </a:t>
            </a:r>
            <a:r>
              <a:rPr lang="en-US" sz="1200" dirty="0"/>
              <a:t>copper algaecide + </a:t>
            </a:r>
            <a:r>
              <a:rPr lang="en-US" sz="1200" dirty="0" err="1"/>
              <a:t>Hydrothol</a:t>
            </a:r>
            <a:r>
              <a:rPr lang="en-US" sz="1200" dirty="0"/>
              <a:t> 191 (</a:t>
            </a:r>
            <a:r>
              <a:rPr lang="en-US" sz="1200" dirty="0" err="1"/>
              <a:t>endothall</a:t>
            </a:r>
            <a:r>
              <a:rPr lang="en-US" sz="1200" dirty="0"/>
              <a:t>).</a:t>
            </a:r>
            <a:r>
              <a:rPr lang="en-US" sz="1200" baseline="0" dirty="0"/>
              <a:t> </a:t>
            </a:r>
            <a:r>
              <a:rPr lang="en-US" sz="1200" dirty="0"/>
              <a:t>Post-treatment surveys about 8 to 15 days after each treatment.</a:t>
            </a:r>
          </a:p>
          <a:p>
            <a:endParaRPr lang="en-US" baseline="0" dirty="0"/>
          </a:p>
        </p:txBody>
      </p:sp>
      <p:sp>
        <p:nvSpPr>
          <p:cNvPr id="4" name="Slide Number Placeholder 3"/>
          <p:cNvSpPr>
            <a:spLocks noGrp="1"/>
          </p:cNvSpPr>
          <p:nvPr>
            <p:ph type="sldNum" sz="quarter" idx="10"/>
          </p:nvPr>
        </p:nvSpPr>
        <p:spPr/>
        <p:txBody>
          <a:bodyPr/>
          <a:lstStyle/>
          <a:p>
            <a:fld id="{6A317FDF-FF59-4398-8513-C4308E123515}" type="slidenum">
              <a:rPr lang="en-US" smtClean="0"/>
              <a:t>20</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By County:  Beltrami – 5 lakes, Stearns – 3 lakes, Wright – 2 lakes (West Lake Sylvia and Pleasant) other counties, 1 lake each – Hennepin (Medicine), Pope (</a:t>
            </a:r>
            <a:r>
              <a:rPr lang="en-US" baseline="0" dirty="0" err="1"/>
              <a:t>Minnewaska</a:t>
            </a:r>
            <a:r>
              <a:rPr lang="en-US" baseline="0" dirty="0"/>
              <a:t>), Itasca/Cass (</a:t>
            </a:r>
            <a:r>
              <a:rPr lang="en-US" baseline="0" dirty="0" err="1"/>
              <a:t>Winnibigoshish</a:t>
            </a:r>
            <a:r>
              <a:rPr lang="en-US" baseline="0" dirty="0"/>
              <a:t>). 5 Beltrami lakes – Turtle, Cass, Upper Red, Moose, and Wolf</a:t>
            </a:r>
          </a:p>
          <a:p>
            <a:r>
              <a:rPr lang="en-US" baseline="0" dirty="0"/>
              <a:t>3 Stearns Lakes – Grand, </a:t>
            </a:r>
            <a:r>
              <a:rPr lang="en-US" baseline="0" dirty="0" err="1"/>
              <a:t>Koronis</a:t>
            </a:r>
            <a:r>
              <a:rPr lang="en-US" baseline="0" dirty="0"/>
              <a:t> (includes Mud), and Rice</a:t>
            </a:r>
          </a:p>
        </p:txBody>
      </p:sp>
      <p:sp>
        <p:nvSpPr>
          <p:cNvPr id="4" name="Slide Number Placeholder 3"/>
          <p:cNvSpPr>
            <a:spLocks noGrp="1"/>
          </p:cNvSpPr>
          <p:nvPr>
            <p:ph type="sldNum" sz="quarter" idx="10"/>
          </p:nvPr>
        </p:nvSpPr>
        <p:spPr/>
        <p:txBody>
          <a:bodyPr/>
          <a:lstStyle/>
          <a:p>
            <a:fld id="{6A317FDF-FF59-4398-8513-C4308E123515}" type="slidenum">
              <a:rPr lang="en-US" smtClean="0"/>
              <a:t>21</a:t>
            </a:fld>
            <a:endParaRPr lang="en-US" dirty="0"/>
          </a:p>
        </p:txBody>
      </p:sp>
    </p:spTree>
    <p:extLst>
      <p:ext uri="{BB962C8B-B14F-4D97-AF65-F5344CB8AC3E}">
        <p14:creationId xmlns:p14="http://schemas.microsoft.com/office/powerpoint/2010/main" val="2689710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a:t>
            </a:r>
            <a:r>
              <a:rPr lang="en-US" baseline="0" dirty="0"/>
              <a:t> of the AIS Rapid Response Plan – can hit the ground running when a new AIS is detected and not waste time figuring out who is doing what; Commission and its partners know their roles and responsibilities and can work together to address any new AIS that is detected.</a:t>
            </a:r>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22</a:t>
            </a:fld>
            <a:endParaRPr lang="en-US" dirty="0"/>
          </a:p>
        </p:txBody>
      </p:sp>
    </p:spTree>
    <p:extLst>
      <p:ext uri="{BB962C8B-B14F-4D97-AF65-F5344CB8AC3E}">
        <p14:creationId xmlns:p14="http://schemas.microsoft.com/office/powerpoint/2010/main" val="351735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317FDF-FF59-4398-8513-C4308E123515}" type="slidenum">
              <a:rPr lang="en-US" smtClean="0"/>
              <a:t>23</a:t>
            </a:fld>
            <a:endParaRPr lang="en-US" dirty="0"/>
          </a:p>
        </p:txBody>
      </p:sp>
    </p:spTree>
    <p:extLst>
      <p:ext uri="{BB962C8B-B14F-4D97-AF65-F5344CB8AC3E}">
        <p14:creationId xmlns:p14="http://schemas.microsoft.com/office/powerpoint/2010/main" val="209516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317FDF-FF59-4398-8513-C4308E123515}" type="slidenum">
              <a:rPr lang="en-US" smtClean="0"/>
              <a:t>24</a:t>
            </a:fld>
            <a:endParaRPr lang="en-US" dirty="0"/>
          </a:p>
        </p:txBody>
      </p:sp>
    </p:spTree>
    <p:extLst>
      <p:ext uri="{BB962C8B-B14F-4D97-AF65-F5344CB8AC3E}">
        <p14:creationId xmlns:p14="http://schemas.microsoft.com/office/powerpoint/2010/main" val="2258208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317FDF-FF59-4398-8513-C4308E123515}" type="slidenum">
              <a:rPr lang="en-US" smtClean="0"/>
              <a:t>25</a:t>
            </a:fld>
            <a:endParaRPr lang="en-US" dirty="0"/>
          </a:p>
        </p:txBody>
      </p:sp>
    </p:spTree>
    <p:extLst>
      <p:ext uri="{BB962C8B-B14F-4D97-AF65-F5344CB8AC3E}">
        <p14:creationId xmlns:p14="http://schemas.microsoft.com/office/powerpoint/2010/main" val="88987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a:t>
            </a:r>
            <a:r>
              <a:rPr lang="en-US" baseline="0" dirty="0"/>
              <a:t> 1 Lakes: </a:t>
            </a:r>
          </a:p>
          <a:p>
            <a:r>
              <a:rPr lang="en-US" dirty="0"/>
              <a:t>Medicine, </a:t>
            </a:r>
          </a:p>
          <a:p>
            <a:r>
              <a:rPr lang="en-US" dirty="0"/>
              <a:t>Northwood, </a:t>
            </a:r>
          </a:p>
          <a:p>
            <a:r>
              <a:rPr lang="en-US" dirty="0"/>
              <a:t>Parkers, </a:t>
            </a:r>
          </a:p>
          <a:p>
            <a:r>
              <a:rPr lang="en-US" dirty="0"/>
              <a:t>Sweeney, </a:t>
            </a:r>
          </a:p>
          <a:p>
            <a:r>
              <a:rPr lang="en-US" dirty="0"/>
              <a:t>Twin &amp; </a:t>
            </a:r>
          </a:p>
          <a:p>
            <a:r>
              <a:rPr lang="en-US" dirty="0"/>
              <a:t>Wirth Lakes</a:t>
            </a:r>
          </a:p>
        </p:txBody>
      </p:sp>
      <p:sp>
        <p:nvSpPr>
          <p:cNvPr id="4" name="Slide Number Placeholder 3"/>
          <p:cNvSpPr>
            <a:spLocks noGrp="1"/>
          </p:cNvSpPr>
          <p:nvPr>
            <p:ph type="sldNum" sz="quarter" idx="10"/>
          </p:nvPr>
        </p:nvSpPr>
        <p:spPr/>
        <p:txBody>
          <a:bodyPr/>
          <a:lstStyle/>
          <a:p>
            <a:fld id="{6A317FDF-FF59-4398-8513-C4308E123515}" type="slidenum">
              <a:rPr lang="en-US" smtClean="0"/>
              <a:t>3</a:t>
            </a:fld>
            <a:endParaRPr lang="en-US" dirty="0"/>
          </a:p>
        </p:txBody>
      </p:sp>
    </p:spTree>
    <p:extLst>
      <p:ext uri="{BB962C8B-B14F-4D97-AF65-F5344CB8AC3E}">
        <p14:creationId xmlns:p14="http://schemas.microsoft.com/office/powerpoint/2010/main" val="335352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4</a:t>
            </a:fld>
            <a:endParaRPr lang="en-US" dirty="0"/>
          </a:p>
        </p:txBody>
      </p:sp>
    </p:spTree>
    <p:extLst>
      <p:ext uri="{BB962C8B-B14F-4D97-AF65-F5344CB8AC3E}">
        <p14:creationId xmlns:p14="http://schemas.microsoft.com/office/powerpoint/2010/main" val="138465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5</a:t>
            </a:fld>
            <a:endParaRPr lang="en-US" dirty="0"/>
          </a:p>
        </p:txBody>
      </p:sp>
    </p:spTree>
    <p:extLst>
      <p:ext uri="{BB962C8B-B14F-4D97-AF65-F5344CB8AC3E}">
        <p14:creationId xmlns:p14="http://schemas.microsoft.com/office/powerpoint/2010/main" val="548216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A317FDF-FF59-4398-8513-C4308E123515}" type="slidenum">
              <a:rPr lang="en-US" smtClean="0"/>
              <a:t>6</a:t>
            </a:fld>
            <a:endParaRPr lang="en-US" dirty="0"/>
          </a:p>
        </p:txBody>
      </p:sp>
    </p:spTree>
    <p:extLst>
      <p:ext uri="{BB962C8B-B14F-4D97-AF65-F5344CB8AC3E}">
        <p14:creationId xmlns:p14="http://schemas.microsoft.com/office/powerpoint/2010/main" val="138465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A317FDF-FF59-4398-8513-C4308E123515}" type="slidenum">
              <a:rPr lang="en-US" smtClean="0"/>
              <a:t>7</a:t>
            </a:fld>
            <a:endParaRPr lang="en-US" dirty="0"/>
          </a:p>
        </p:txBody>
      </p:sp>
    </p:spTree>
    <p:extLst>
      <p:ext uri="{BB962C8B-B14F-4D97-AF65-F5344CB8AC3E}">
        <p14:creationId xmlns:p14="http://schemas.microsoft.com/office/powerpoint/2010/main" val="411145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A317FDF-FF59-4398-8513-C4308E123515}" type="slidenum">
              <a:rPr lang="en-US" smtClean="0"/>
              <a:t>8</a:t>
            </a:fld>
            <a:endParaRPr lang="en-US" dirty="0"/>
          </a:p>
        </p:txBody>
      </p:sp>
    </p:spTree>
    <p:extLst>
      <p:ext uri="{BB962C8B-B14F-4D97-AF65-F5344CB8AC3E}">
        <p14:creationId xmlns:p14="http://schemas.microsoft.com/office/powerpoint/2010/main" val="411145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a:t>
            </a:r>
            <a:r>
              <a:rPr lang="en-US" baseline="0" dirty="0"/>
              <a:t> approved at January meeting. After revisions, the final version was approved at the February meeting.</a:t>
            </a:r>
            <a:endParaRPr lang="en-US" dirty="0"/>
          </a:p>
        </p:txBody>
      </p:sp>
      <p:sp>
        <p:nvSpPr>
          <p:cNvPr id="4" name="Slide Number Placeholder 3"/>
          <p:cNvSpPr>
            <a:spLocks noGrp="1"/>
          </p:cNvSpPr>
          <p:nvPr>
            <p:ph type="sldNum" sz="quarter" idx="10"/>
          </p:nvPr>
        </p:nvSpPr>
        <p:spPr/>
        <p:txBody>
          <a:bodyPr/>
          <a:lstStyle/>
          <a:p>
            <a:fld id="{6A317FDF-FF59-4398-8513-C4308E123515}" type="slidenum">
              <a:rPr lang="en-US" smtClean="0"/>
              <a:t>9</a:t>
            </a:fld>
            <a:endParaRPr lang="en-US" dirty="0"/>
          </a:p>
        </p:txBody>
      </p:sp>
    </p:spTree>
    <p:extLst>
      <p:ext uri="{BB962C8B-B14F-4D97-AF65-F5344CB8AC3E}">
        <p14:creationId xmlns:p14="http://schemas.microsoft.com/office/powerpoint/2010/main" val="1384651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8080" y="539355"/>
            <a:ext cx="6766079" cy="1746651"/>
          </a:xfrm>
        </p:spPr>
        <p:txBody>
          <a:bodyPr anchor="b">
            <a:normAutofit/>
          </a:bodyPr>
          <a:lstStyle>
            <a:lvl1pPr algn="l">
              <a:defRPr sz="3600" spc="-75"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68081" y="3358662"/>
            <a:ext cx="6766079" cy="914400"/>
          </a:xfrm>
        </p:spPr>
        <p:txBody>
          <a:bodyPr anchor="t">
            <a:normAutofit/>
          </a:bodyPr>
          <a:lstStyle>
            <a:lvl1pPr marL="0" indent="0" algn="r">
              <a:buNone/>
              <a:defRPr sz="2400" cap="none" spc="0" baseline="0">
                <a:solidFill>
                  <a:schemeClr val="tx1"/>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cxnSp>
        <p:nvCxnSpPr>
          <p:cNvPr id="9" name="Straight Connector 8"/>
          <p:cNvCxnSpPr/>
          <p:nvPr/>
        </p:nvCxnSpPr>
        <p:spPr>
          <a:xfrm>
            <a:off x="0" y="2819400"/>
            <a:ext cx="9144000" cy="0"/>
          </a:xfrm>
          <a:prstGeom prst="line">
            <a:avLst/>
          </a:prstGeom>
          <a:ln w="25400">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369" y="6119910"/>
            <a:ext cx="457200" cy="456000"/>
          </a:xfrm>
          <a:prstGeom prst="rect">
            <a:avLst/>
          </a:prstGeom>
        </p:spPr>
      </p:pic>
      <p:sp>
        <p:nvSpPr>
          <p:cNvPr id="17" name="Rectangle 16"/>
          <p:cNvSpPr/>
          <p:nvPr/>
        </p:nvSpPr>
        <p:spPr>
          <a:xfrm>
            <a:off x="5789797" y="6210149"/>
            <a:ext cx="365760" cy="365760"/>
          </a:xfrm>
          <a:prstGeom prst="rect">
            <a:avLst/>
          </a:prstGeom>
          <a:solidFill>
            <a:srgbClr val="0052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432895" y="6304439"/>
            <a:ext cx="274320" cy="274320"/>
          </a:xfrm>
          <a:prstGeom prst="rect">
            <a:avLst/>
          </a:prstGeom>
          <a:solidFill>
            <a:srgbClr val="0052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313433" y="6394289"/>
            <a:ext cx="182880" cy="182880"/>
          </a:xfrm>
          <a:prstGeom prst="rect">
            <a:avLst/>
          </a:prstGeom>
          <a:solidFill>
            <a:srgbClr val="0052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56775" y="6441599"/>
            <a:ext cx="137160" cy="137160"/>
          </a:xfrm>
          <a:prstGeom prst="rect">
            <a:avLst/>
          </a:prstGeom>
          <a:solidFill>
            <a:srgbClr val="00529B">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382323" y="6350159"/>
            <a:ext cx="228600" cy="228600"/>
          </a:xfrm>
          <a:prstGeom prst="rect">
            <a:avLst/>
          </a:prstGeom>
          <a:solidFill>
            <a:srgbClr val="0052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4588486" y="6257070"/>
            <a:ext cx="320040" cy="320040"/>
          </a:xfrm>
          <a:prstGeom prst="rect">
            <a:avLst/>
          </a:prstGeom>
          <a:solidFill>
            <a:srgbClr val="005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7031223" y="6164429"/>
            <a:ext cx="411480" cy="411480"/>
          </a:xfrm>
          <a:prstGeom prst="rect">
            <a:avLst/>
          </a:prstGeom>
          <a:solidFill>
            <a:srgbClr val="00529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17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with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37883" y="228600"/>
            <a:ext cx="3120369" cy="2051450"/>
          </a:xfrm>
        </p:spPr>
        <p:txBody>
          <a:bodyPr anchor="b">
            <a:normAutofit/>
          </a:bodyPr>
          <a:lstStyle>
            <a:lvl1pPr algn="l">
              <a:defRPr sz="2800" spc="-75"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5764259" y="3124200"/>
            <a:ext cx="3120369" cy="1905000"/>
          </a:xfrm>
        </p:spPr>
        <p:txBody>
          <a:bodyPr anchor="t">
            <a:normAutofit/>
          </a:bodyPr>
          <a:lstStyle>
            <a:lvl1pPr marL="0" indent="0" algn="l">
              <a:buNone/>
              <a:defRPr sz="2400" cap="none" spc="0" baseline="0">
                <a:solidFill>
                  <a:schemeClr val="tx1"/>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sp>
        <p:nvSpPr>
          <p:cNvPr id="21" name="Picture Placeholder 2"/>
          <p:cNvSpPr>
            <a:spLocks noGrp="1"/>
          </p:cNvSpPr>
          <p:nvPr>
            <p:ph type="pic" idx="10" hasCustomPrompt="1"/>
          </p:nvPr>
        </p:nvSpPr>
        <p:spPr>
          <a:xfrm>
            <a:off x="4396" y="0"/>
            <a:ext cx="5424854" cy="54864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cxnSp>
        <p:nvCxnSpPr>
          <p:cNvPr id="23" name="Straight Connector 22"/>
          <p:cNvCxnSpPr/>
          <p:nvPr/>
        </p:nvCxnSpPr>
        <p:spPr>
          <a:xfrm>
            <a:off x="5737883" y="2727837"/>
            <a:ext cx="3120369" cy="0"/>
          </a:xfrm>
          <a:prstGeom prst="line">
            <a:avLst/>
          </a:prstGeom>
          <a:ln w="25400">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369" y="6119910"/>
            <a:ext cx="457200" cy="456000"/>
          </a:xfrm>
          <a:prstGeom prst="rect">
            <a:avLst/>
          </a:prstGeom>
        </p:spPr>
      </p:pic>
      <p:sp>
        <p:nvSpPr>
          <p:cNvPr id="18" name="Rectangle 17"/>
          <p:cNvSpPr/>
          <p:nvPr/>
        </p:nvSpPr>
        <p:spPr>
          <a:xfrm>
            <a:off x="5789797" y="6210149"/>
            <a:ext cx="365760" cy="365760"/>
          </a:xfrm>
          <a:prstGeom prst="rect">
            <a:avLst/>
          </a:prstGeom>
          <a:solidFill>
            <a:srgbClr val="0052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432895" y="6304439"/>
            <a:ext cx="274320" cy="274320"/>
          </a:xfrm>
          <a:prstGeom prst="rect">
            <a:avLst/>
          </a:prstGeom>
          <a:solidFill>
            <a:srgbClr val="0052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313433" y="6394289"/>
            <a:ext cx="182880" cy="182880"/>
          </a:xfrm>
          <a:prstGeom prst="rect">
            <a:avLst/>
          </a:prstGeom>
          <a:solidFill>
            <a:srgbClr val="0052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56775" y="6441599"/>
            <a:ext cx="137160" cy="137160"/>
          </a:xfrm>
          <a:prstGeom prst="rect">
            <a:avLst/>
          </a:prstGeom>
          <a:solidFill>
            <a:srgbClr val="00529B">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382323" y="6350159"/>
            <a:ext cx="228600" cy="228600"/>
          </a:xfrm>
          <a:prstGeom prst="rect">
            <a:avLst/>
          </a:prstGeom>
          <a:solidFill>
            <a:srgbClr val="0052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4588486" y="6257070"/>
            <a:ext cx="320040" cy="320040"/>
          </a:xfrm>
          <a:prstGeom prst="rect">
            <a:avLst/>
          </a:prstGeom>
          <a:solidFill>
            <a:srgbClr val="005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7031223" y="6164429"/>
            <a:ext cx="411480" cy="411480"/>
          </a:xfrm>
          <a:prstGeom prst="rect">
            <a:avLst/>
          </a:prstGeom>
          <a:solidFill>
            <a:srgbClr val="00529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593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sp>
        <p:nvSpPr>
          <p:cNvPr id="4" name="Rectangle 3"/>
          <p:cNvSpPr/>
          <p:nvPr/>
        </p:nvSpPr>
        <p:spPr>
          <a:xfrm>
            <a:off x="0" y="0"/>
            <a:ext cx="9144000" cy="2819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816220" y="539355"/>
            <a:ext cx="6209480" cy="1746651"/>
          </a:xfrm>
        </p:spPr>
        <p:txBody>
          <a:bodyPr anchor="b">
            <a:normAutofit/>
          </a:bodyPr>
          <a:lstStyle>
            <a:lvl1pPr algn="l">
              <a:defRPr sz="3600" spc="-75"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825013" y="3352800"/>
            <a:ext cx="7109147" cy="914400"/>
          </a:xfrm>
        </p:spPr>
        <p:txBody>
          <a:bodyPr anchor="t">
            <a:normAutofit/>
          </a:bodyPr>
          <a:lstStyle>
            <a:lvl1pPr marL="0" indent="0" algn="r">
              <a:buNone/>
              <a:defRPr sz="2400" cap="none" spc="0" baseline="0">
                <a:solidFill>
                  <a:schemeClr val="tx1"/>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cxnSp>
        <p:nvCxnSpPr>
          <p:cNvPr id="9" name="Straight Connector 8"/>
          <p:cNvCxnSpPr/>
          <p:nvPr/>
        </p:nvCxnSpPr>
        <p:spPr>
          <a:xfrm>
            <a:off x="-8792" y="2819400"/>
            <a:ext cx="9155430"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369" y="6119910"/>
            <a:ext cx="457200" cy="456000"/>
          </a:xfrm>
          <a:prstGeom prst="rect">
            <a:avLst/>
          </a:prstGeom>
        </p:spPr>
      </p:pic>
      <p:sp>
        <p:nvSpPr>
          <p:cNvPr id="18" name="Rectangle 17"/>
          <p:cNvSpPr/>
          <p:nvPr/>
        </p:nvSpPr>
        <p:spPr>
          <a:xfrm>
            <a:off x="5789797" y="6210149"/>
            <a:ext cx="365760" cy="365760"/>
          </a:xfrm>
          <a:prstGeom prst="rect">
            <a:avLst/>
          </a:prstGeom>
          <a:solidFill>
            <a:srgbClr val="0052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432895" y="6304439"/>
            <a:ext cx="274320" cy="274320"/>
          </a:xfrm>
          <a:prstGeom prst="rect">
            <a:avLst/>
          </a:prstGeom>
          <a:solidFill>
            <a:srgbClr val="0052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313433" y="6394289"/>
            <a:ext cx="182880" cy="182880"/>
          </a:xfrm>
          <a:prstGeom prst="rect">
            <a:avLst/>
          </a:prstGeom>
          <a:solidFill>
            <a:srgbClr val="0052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56775" y="6441599"/>
            <a:ext cx="137160" cy="137160"/>
          </a:xfrm>
          <a:prstGeom prst="rect">
            <a:avLst/>
          </a:prstGeom>
          <a:solidFill>
            <a:srgbClr val="00529B">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82323" y="6350159"/>
            <a:ext cx="228600" cy="228600"/>
          </a:xfrm>
          <a:prstGeom prst="rect">
            <a:avLst/>
          </a:prstGeom>
          <a:solidFill>
            <a:srgbClr val="0052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4588486" y="6257070"/>
            <a:ext cx="320040" cy="320040"/>
          </a:xfrm>
          <a:prstGeom prst="rect">
            <a:avLst/>
          </a:prstGeom>
          <a:solidFill>
            <a:srgbClr val="005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7031223" y="6164429"/>
            <a:ext cx="411480" cy="411480"/>
          </a:xfrm>
          <a:prstGeom prst="rect">
            <a:avLst/>
          </a:prstGeom>
          <a:solidFill>
            <a:srgbClr val="00529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001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ock title and content">
    <p:spTree>
      <p:nvGrpSpPr>
        <p:cNvPr id="1" name=""/>
        <p:cNvGrpSpPr/>
        <p:nvPr/>
      </p:nvGrpSpPr>
      <p:grpSpPr>
        <a:xfrm>
          <a:off x="0" y="0"/>
          <a:ext cx="0" cy="0"/>
          <a:chOff x="0" y="0"/>
          <a:chExt cx="0" cy="0"/>
        </a:xfrm>
      </p:grpSpPr>
      <p:sp>
        <p:nvSpPr>
          <p:cNvPr id="2" name="Rectangle 1"/>
          <p:cNvSpPr/>
          <p:nvPr/>
        </p:nvSpPr>
        <p:spPr>
          <a:xfrm>
            <a:off x="0" y="0"/>
            <a:ext cx="9144000" cy="123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592183" y="1600203"/>
            <a:ext cx="7772400" cy="4114799"/>
          </a:xfrm>
        </p:spPr>
        <p:txBody>
          <a:bodyPr/>
          <a:lstStyle>
            <a:lvl1pPr>
              <a:defRPr sz="2800">
                <a:solidFill>
                  <a:schemeClr val="tx1"/>
                </a:solidFill>
              </a:defRPr>
            </a:lvl1pPr>
            <a:lvl2pPr>
              <a:defRPr sz="2400">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a:t>third level</a:t>
            </a:r>
            <a:endParaRPr lang="en-US" dirty="0"/>
          </a:p>
        </p:txBody>
      </p:sp>
      <p:sp>
        <p:nvSpPr>
          <p:cNvPr id="10" name="Title 1"/>
          <p:cNvSpPr>
            <a:spLocks noGrp="1"/>
          </p:cNvSpPr>
          <p:nvPr>
            <p:ph type="title" hasCustomPrompt="1"/>
          </p:nvPr>
        </p:nvSpPr>
        <p:spPr>
          <a:xfrm>
            <a:off x="592183" y="228600"/>
            <a:ext cx="7772400" cy="990600"/>
          </a:xfrm>
        </p:spPr>
        <p:txBody>
          <a:bodyPr lIns="0" rIns="0"/>
          <a:lstStyle>
            <a:lvl1pPr>
              <a:defRPr>
                <a:solidFill>
                  <a:schemeClr val="bg1"/>
                </a:solidFill>
              </a:defRPr>
            </a:lvl1pPr>
          </a:lstStyle>
          <a:p>
            <a:r>
              <a:rPr lang="en-US" dirty="0"/>
              <a:t>click to edit master title style</a:t>
            </a:r>
          </a:p>
        </p:txBody>
      </p:sp>
      <p:sp>
        <p:nvSpPr>
          <p:cNvPr id="7"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cxnSp>
        <p:nvCxnSpPr>
          <p:cNvPr id="6" name="Straight Connector 5"/>
          <p:cNvCxnSpPr/>
          <p:nvPr/>
        </p:nvCxnSpPr>
        <p:spPr>
          <a:xfrm>
            <a:off x="-8467" y="1234440"/>
            <a:ext cx="9155430"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0" name="Rectangle 9"/>
          <p:cNvSpPr/>
          <p:nvPr/>
        </p:nvSpPr>
        <p:spPr>
          <a:xfrm>
            <a:off x="0" y="0"/>
            <a:ext cx="9144000" cy="123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title" hasCustomPrompt="1"/>
          </p:nvPr>
        </p:nvSpPr>
        <p:spPr>
          <a:xfrm>
            <a:off x="592183" y="228600"/>
            <a:ext cx="7772400" cy="990600"/>
          </a:xfrm>
        </p:spPr>
        <p:txBody>
          <a:bodyPr lIns="0" rIns="0"/>
          <a:lstStyle>
            <a:lvl1pPr>
              <a:defRPr>
                <a:solidFill>
                  <a:schemeClr val="bg1"/>
                </a:solidFill>
              </a:defRPr>
            </a:lvl1pPr>
          </a:lstStyle>
          <a:p>
            <a:r>
              <a:rPr lang="en-US" dirty="0"/>
              <a:t>click to edit master title style</a:t>
            </a:r>
          </a:p>
        </p:txBody>
      </p:sp>
      <p:sp>
        <p:nvSpPr>
          <p:cNvPr id="6"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cxnSp>
        <p:nvCxnSpPr>
          <p:cNvPr id="5" name="Straight Connector 4"/>
          <p:cNvCxnSpPr/>
          <p:nvPr/>
        </p:nvCxnSpPr>
        <p:spPr>
          <a:xfrm>
            <a:off x="-8467" y="1234440"/>
            <a:ext cx="9155430"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06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8345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2183" y="228600"/>
            <a:ext cx="7772400" cy="990600"/>
          </a:xfrm>
        </p:spPr>
        <p:txBody>
          <a:bodyPr lIns="0" rIns="0"/>
          <a:lstStyle/>
          <a:p>
            <a:r>
              <a:rPr lang="en-US" dirty="0"/>
              <a:t>click to edit master title style</a:t>
            </a:r>
          </a:p>
        </p:txBody>
      </p:sp>
      <p:sp>
        <p:nvSpPr>
          <p:cNvPr id="3" name="Content Placeholder 2"/>
          <p:cNvSpPr>
            <a:spLocks noGrp="1"/>
          </p:cNvSpPr>
          <p:nvPr>
            <p:ph idx="1" hasCustomPrompt="1"/>
          </p:nvPr>
        </p:nvSpPr>
        <p:spPr>
          <a:xfrm>
            <a:off x="592183" y="1600203"/>
            <a:ext cx="7772400" cy="4114799"/>
          </a:xfrm>
        </p:spPr>
        <p:txBody>
          <a:bodyPr lIns="0" rIns="0"/>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a:t>third level</a:t>
            </a:r>
            <a:endParaRPr lang="en-US" dirty="0"/>
          </a:p>
        </p:txBody>
      </p:sp>
      <p:sp>
        <p:nvSpPr>
          <p:cNvPr id="6"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92185" y="228600"/>
            <a:ext cx="7789985" cy="990600"/>
          </a:xfrm>
          <a:prstGeom prst="rect">
            <a:avLst/>
          </a:prstGeom>
        </p:spPr>
        <p:txBody>
          <a:bodyPr vert="horz" lIns="0" tIns="45720" rIns="0" bIns="45720" rtlCol="0" anchor="ctr">
            <a:normAutofit/>
          </a:bodyPr>
          <a:lstStyle>
            <a:lvl1pPr>
              <a:defRPr/>
            </a:lvl1pPr>
          </a:lstStyle>
          <a:p>
            <a:r>
              <a:rPr lang="en-US"/>
              <a:t>click to edit master title style</a:t>
            </a:r>
            <a:endParaRPr lang="en-US" dirty="0"/>
          </a:p>
        </p:txBody>
      </p:sp>
      <p:sp>
        <p:nvSpPr>
          <p:cNvPr id="5"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extLst>
      <p:ext uri="{BB962C8B-B14F-4D97-AF65-F5344CB8AC3E}">
        <p14:creationId xmlns:p14="http://schemas.microsoft.com/office/powerpoint/2010/main" val="137397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ew se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579" y="3618442"/>
            <a:ext cx="7600632" cy="1362076"/>
          </a:xfrm>
        </p:spPr>
        <p:txBody>
          <a:bodyPr anchor="t">
            <a:normAutofit/>
          </a:bodyPr>
          <a:lstStyle>
            <a:lvl1pPr algn="l">
              <a:defRPr sz="2400" b="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596579" y="1547451"/>
            <a:ext cx="7600632" cy="1208087"/>
          </a:xfrm>
        </p:spPr>
        <p:txBody>
          <a:bodyPr anchor="ctr" anchorCtr="0">
            <a:normAutofit/>
          </a:bodyPr>
          <a:lstStyle>
            <a:lvl1pPr marL="0" indent="0" algn="l" defTabSz="685783" rtl="0" eaLnBrk="1" latinLnBrk="0" hangingPunct="1">
              <a:spcBef>
                <a:spcPct val="0"/>
              </a:spcBef>
              <a:buNone/>
              <a:defRPr lang="en-US" sz="2800" b="0" kern="1200" cap="none" dirty="0" smtClean="0">
                <a:solidFill>
                  <a:schemeClr val="accent2"/>
                </a:solidFill>
                <a:latin typeface="Century Gothic" pitchFamily="34" charset="0"/>
                <a:ea typeface="+mj-ea"/>
                <a:cs typeface="+mj-cs"/>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cxnSp>
        <p:nvCxnSpPr>
          <p:cNvPr id="9" name="Straight Connector 8"/>
          <p:cNvCxnSpPr/>
          <p:nvPr/>
        </p:nvCxnSpPr>
        <p:spPr>
          <a:xfrm>
            <a:off x="0" y="3048000"/>
            <a:ext cx="9144000" cy="0"/>
          </a:xfrm>
          <a:prstGeom prst="line">
            <a:avLst/>
          </a:prstGeom>
          <a:ln w="254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4" name="Slide Number Placeholder 30"/>
          <p:cNvSpPr>
            <a:spLocks noGrp="1"/>
          </p:cNvSpPr>
          <p:nvPr>
            <p:ph type="sldNum" sz="quarter" idx="4"/>
          </p:nvPr>
        </p:nvSpPr>
        <p:spPr>
          <a:xfrm>
            <a:off x="261162" y="6304439"/>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
        <p:nvSpPr>
          <p:cNvPr id="25" name="Rectangle 24"/>
          <p:cNvSpPr/>
          <p:nvPr/>
        </p:nvSpPr>
        <p:spPr>
          <a:xfrm>
            <a:off x="5789797" y="6210149"/>
            <a:ext cx="365760" cy="365760"/>
          </a:xfrm>
          <a:prstGeom prst="rect">
            <a:avLst/>
          </a:prstGeom>
          <a:solidFill>
            <a:srgbClr val="0052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432895" y="6304439"/>
            <a:ext cx="274320" cy="274320"/>
          </a:xfrm>
          <a:prstGeom prst="rect">
            <a:avLst/>
          </a:prstGeom>
          <a:solidFill>
            <a:srgbClr val="0052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313433" y="6394289"/>
            <a:ext cx="182880" cy="182880"/>
          </a:xfrm>
          <a:prstGeom prst="rect">
            <a:avLst/>
          </a:prstGeom>
          <a:solidFill>
            <a:srgbClr val="0052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356775" y="6441599"/>
            <a:ext cx="137160" cy="137160"/>
          </a:xfrm>
          <a:prstGeom prst="rect">
            <a:avLst/>
          </a:prstGeom>
          <a:solidFill>
            <a:srgbClr val="00529B">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2382323" y="6350159"/>
            <a:ext cx="228600" cy="228600"/>
          </a:xfrm>
          <a:prstGeom prst="rect">
            <a:avLst/>
          </a:prstGeom>
          <a:solidFill>
            <a:srgbClr val="00529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588486" y="6257070"/>
            <a:ext cx="320040" cy="320040"/>
          </a:xfrm>
          <a:prstGeom prst="rect">
            <a:avLst/>
          </a:prstGeom>
          <a:solidFill>
            <a:srgbClr val="00529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7058931" y="6164429"/>
            <a:ext cx="411480" cy="411480"/>
          </a:xfrm>
          <a:prstGeom prst="rect">
            <a:avLst/>
          </a:prstGeom>
          <a:solidFill>
            <a:srgbClr val="00529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with titl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92185" y="228600"/>
            <a:ext cx="7789985" cy="990600"/>
          </a:xfrm>
          <a:prstGeom prst="rect">
            <a:avLst/>
          </a:prstGeom>
        </p:spPr>
        <p:txBody>
          <a:bodyPr vert="horz" lIns="0" tIns="45720" rIns="0" bIns="45720" rtlCol="0" anchor="ctr">
            <a:normAutofit/>
          </a:bodyPr>
          <a:lstStyle>
            <a:lvl1pPr>
              <a:defRPr/>
            </a:lvl1pPr>
          </a:lstStyle>
          <a:p>
            <a:r>
              <a:rPr lang="en-US"/>
              <a:t>click to edit master title style</a:t>
            </a:r>
            <a:endParaRPr lang="en-US" dirty="0"/>
          </a:p>
        </p:txBody>
      </p:sp>
      <p:sp>
        <p:nvSpPr>
          <p:cNvPr id="5"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extLst>
      <p:ext uri="{BB962C8B-B14F-4D97-AF65-F5344CB8AC3E}">
        <p14:creationId xmlns:p14="http://schemas.microsoft.com/office/powerpoint/2010/main" val="426494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extLst>
      <p:ext uri="{BB962C8B-B14F-4D97-AF65-F5344CB8AC3E}">
        <p14:creationId xmlns:p14="http://schemas.microsoft.com/office/powerpoint/2010/main" val="106183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4" name="Picture Placeholder 2"/>
          <p:cNvSpPr>
            <a:spLocks noGrp="1"/>
          </p:cNvSpPr>
          <p:nvPr>
            <p:ph type="pic" idx="1" hasCustomPrompt="1"/>
          </p:nvPr>
        </p:nvSpPr>
        <p:spPr>
          <a:xfrm>
            <a:off x="612868" y="1600200"/>
            <a:ext cx="7866017" cy="4117975"/>
          </a:xfrm>
        </p:spPr>
        <p:txBody>
          <a:bodyPr/>
          <a:lstStyle>
            <a:lvl1pPr marL="0" indent="0">
              <a:buNone/>
              <a:defRPr sz="2400">
                <a:solidFill>
                  <a:schemeClr val="tx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5"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extLst>
      <p:ext uri="{BB962C8B-B14F-4D97-AF65-F5344CB8AC3E}">
        <p14:creationId xmlns:p14="http://schemas.microsoft.com/office/powerpoint/2010/main" val="65185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boxe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1299" y="228600"/>
            <a:ext cx="8115300" cy="990600"/>
          </a:xfrm>
        </p:spPr>
        <p:txBody>
          <a:bodyPr lIns="0" rIns="0"/>
          <a:lstStyle/>
          <a:p>
            <a:r>
              <a:rPr lang="en-US" dirty="0"/>
              <a:t>click to edit master title style</a:t>
            </a:r>
          </a:p>
        </p:txBody>
      </p:sp>
      <p:sp>
        <p:nvSpPr>
          <p:cNvPr id="8" name="Content Placeholder 10"/>
          <p:cNvSpPr>
            <a:spLocks noGrp="1"/>
          </p:cNvSpPr>
          <p:nvPr>
            <p:ph sz="quarter" idx="2" hasCustomPrompt="1"/>
          </p:nvPr>
        </p:nvSpPr>
        <p:spPr>
          <a:xfrm>
            <a:off x="583716" y="2230813"/>
            <a:ext cx="3874770" cy="3581400"/>
          </a:xfrm>
          <a:ln w="3175">
            <a:solidFill>
              <a:schemeClr val="tx1">
                <a:lumMod val="50000"/>
                <a:lumOff val="50000"/>
              </a:schemeClr>
            </a:solidFill>
          </a:ln>
        </p:spPr>
        <p:txBody>
          <a:bodyPr lIns="137160" tIns="91440" rIns="91440"/>
          <a:lstStyle>
            <a:lvl1pPr>
              <a:buClr>
                <a:schemeClr val="accent6"/>
              </a:buClr>
              <a:defRPr sz="18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defRPr sz="1500">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a:t>
            </a:r>
            <a:r>
              <a:rPr lang="en-US"/>
              <a:t>text styles</a:t>
            </a:r>
            <a:endParaRPr lang="en-US" dirty="0"/>
          </a:p>
        </p:txBody>
      </p:sp>
      <p:sp>
        <p:nvSpPr>
          <p:cNvPr id="10" name="Content Placeholder 12"/>
          <p:cNvSpPr>
            <a:spLocks noGrp="1"/>
          </p:cNvSpPr>
          <p:nvPr>
            <p:ph sz="quarter" idx="4" hasCustomPrompt="1"/>
          </p:nvPr>
        </p:nvSpPr>
        <p:spPr>
          <a:xfrm>
            <a:off x="4800600" y="2232582"/>
            <a:ext cx="3874770" cy="3581400"/>
          </a:xfrm>
          <a:ln w="3175">
            <a:solidFill>
              <a:schemeClr val="tx1">
                <a:lumMod val="50000"/>
                <a:lumOff val="50000"/>
              </a:schemeClr>
            </a:solidFill>
          </a:ln>
        </p:spPr>
        <p:txBody>
          <a:bodyPr lIns="137160" tIns="91440" rIns="91440"/>
          <a:lstStyle>
            <a:lvl1pPr>
              <a:buClr>
                <a:schemeClr val="accent6"/>
              </a:buClr>
              <a:defRPr sz="18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eaLnBrk="1" latinLnBrk="0" hangingPunct="1"/>
            <a:r>
              <a:rPr lang="en-US" dirty="0"/>
              <a:t>click to edit master </a:t>
            </a:r>
            <a:r>
              <a:rPr lang="en-US"/>
              <a:t>text styles</a:t>
            </a:r>
            <a:endParaRPr lang="en-US" dirty="0"/>
          </a:p>
        </p:txBody>
      </p:sp>
      <p:sp>
        <p:nvSpPr>
          <p:cNvPr id="11" name="Text Placeholder 15"/>
          <p:cNvSpPr>
            <a:spLocks noGrp="1"/>
          </p:cNvSpPr>
          <p:nvPr>
            <p:ph type="body" sz="quarter" idx="1" hasCustomPrompt="1"/>
          </p:nvPr>
        </p:nvSpPr>
        <p:spPr>
          <a:xfrm>
            <a:off x="571500" y="1600200"/>
            <a:ext cx="3886200" cy="640080"/>
          </a:xfrm>
          <a:solidFill>
            <a:schemeClr val="accent1"/>
          </a:solidFill>
        </p:spPr>
        <p:txBody>
          <a:bodyPr lIns="182880" rIns="91440" rtlCol="0" anchor="ctr">
            <a:normAutofit/>
          </a:bodyPr>
          <a:lstStyle>
            <a:lvl1pPr marL="0" indent="0">
              <a:buFontTx/>
              <a:buNone/>
              <a:defRPr sz="1800" b="0">
                <a:solidFill>
                  <a:srgbClr val="FFFFFF"/>
                </a:solidFill>
                <a:latin typeface="Century Gothic" pitchFamily="34" charset="0"/>
              </a:defRPr>
            </a:lvl1pPr>
          </a:lstStyle>
          <a:p>
            <a:pPr lvl="0" eaLnBrk="1" latinLnBrk="0" hangingPunct="1"/>
            <a:r>
              <a:rPr kumimoji="0" lang="en-US" dirty="0"/>
              <a:t>click to edit master text styles</a:t>
            </a:r>
          </a:p>
        </p:txBody>
      </p:sp>
      <p:sp>
        <p:nvSpPr>
          <p:cNvPr id="12" name="Text Placeholder 14"/>
          <p:cNvSpPr>
            <a:spLocks noGrp="1"/>
          </p:cNvSpPr>
          <p:nvPr>
            <p:ph type="body" sz="quarter" idx="3" hasCustomPrompt="1"/>
          </p:nvPr>
        </p:nvSpPr>
        <p:spPr>
          <a:xfrm>
            <a:off x="4800600" y="1600200"/>
            <a:ext cx="3886200" cy="640080"/>
          </a:xfrm>
          <a:solidFill>
            <a:schemeClr val="accent1"/>
          </a:solidFill>
        </p:spPr>
        <p:txBody>
          <a:bodyPr lIns="182880" rIns="91440" rtlCol="0" anchor="ctr">
            <a:normAutofit/>
          </a:bodyPr>
          <a:lstStyle>
            <a:lvl1pPr marL="0" indent="0">
              <a:buFontTx/>
              <a:buNone/>
              <a:defRPr sz="1800" b="0">
                <a:solidFill>
                  <a:srgbClr val="FFFFFF"/>
                </a:solidFill>
                <a:latin typeface="Century Gothic" pitchFamily="34" charset="0"/>
              </a:defRPr>
            </a:lvl1pPr>
          </a:lstStyle>
          <a:p>
            <a:pPr lvl="0" eaLnBrk="1" latinLnBrk="0" hangingPunct="1"/>
            <a:r>
              <a:rPr kumimoji="0" lang="en-US" dirty="0"/>
              <a:t>click to edit master text styles</a:t>
            </a:r>
          </a:p>
        </p:txBody>
      </p:sp>
      <p:sp>
        <p:nvSpPr>
          <p:cNvPr id="13" name="Slide Number Placeholder 30"/>
          <p:cNvSpPr>
            <a:spLocks noGrp="1"/>
          </p:cNvSpPr>
          <p:nvPr>
            <p:ph type="sldNum" sz="quarter" idx="10"/>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bar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14752" y="1449387"/>
            <a:ext cx="4608195" cy="4265613"/>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a:t>
            </a:r>
            <a:r>
              <a:rPr lang="en-US" dirty="0"/>
              <a:t>level</a:t>
            </a:r>
          </a:p>
          <a:p>
            <a:pPr lvl="2"/>
            <a:r>
              <a:rPr lang="en-US"/>
              <a:t>third level</a:t>
            </a:r>
            <a:endParaRPr lang="en-US" dirty="0"/>
          </a:p>
        </p:txBody>
      </p:sp>
      <p:sp>
        <p:nvSpPr>
          <p:cNvPr id="4" name="Text Placeholder 3"/>
          <p:cNvSpPr>
            <a:spLocks noGrp="1"/>
          </p:cNvSpPr>
          <p:nvPr>
            <p:ph type="body" sz="half" idx="2" hasCustomPrompt="1"/>
          </p:nvPr>
        </p:nvSpPr>
        <p:spPr>
          <a:xfrm>
            <a:off x="592183" y="1449387"/>
            <a:ext cx="2873330" cy="4265613"/>
          </a:xfrm>
          <a:solidFill>
            <a:schemeClr val="accent1"/>
          </a:solidFill>
        </p:spPr>
        <p:txBody>
          <a:bodyPr lIns="182880" tIns="182880" rIns="182880" bIns="182880">
            <a:normAutofit/>
          </a:bodyPr>
          <a:lstStyle>
            <a:lvl1pPr marL="0" indent="0">
              <a:buNone/>
              <a:defRPr sz="1800">
                <a:solidFill>
                  <a:schemeClr val="bg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11" name="Title 1"/>
          <p:cNvSpPr>
            <a:spLocks noGrp="1"/>
          </p:cNvSpPr>
          <p:nvPr>
            <p:ph type="title" hasCustomPrompt="1"/>
          </p:nvPr>
        </p:nvSpPr>
        <p:spPr>
          <a:xfrm>
            <a:off x="592457" y="152400"/>
            <a:ext cx="7751445" cy="965200"/>
          </a:xfrm>
        </p:spPr>
        <p:txBody>
          <a:bodyPr lIns="0" rIns="0"/>
          <a:lstStyle/>
          <a:p>
            <a:r>
              <a:rPr lang="en-US" dirty="0"/>
              <a:t>click to edit master title style</a:t>
            </a:r>
          </a:p>
        </p:txBody>
      </p:sp>
      <p:sp>
        <p:nvSpPr>
          <p:cNvPr id="8"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defRPr>
            </a:lvl1pPr>
          </a:lstStyle>
          <a:p>
            <a:fld id="{89885C2C-537E-4F39-B652-8EE6A1D2DD3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2185" y="228600"/>
            <a:ext cx="7789985" cy="9906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2185" y="1600201"/>
            <a:ext cx="7793627" cy="4190999"/>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a:t>third level</a:t>
            </a:r>
            <a:endParaRPr lang="en-US" dirty="0"/>
          </a:p>
        </p:txBody>
      </p:sp>
      <p:cxnSp>
        <p:nvCxnSpPr>
          <p:cNvPr id="27" name="Straight Connector 26"/>
          <p:cNvCxnSpPr/>
          <p:nvPr/>
        </p:nvCxnSpPr>
        <p:spPr>
          <a:xfrm>
            <a:off x="-7144" y="1248508"/>
            <a:ext cx="9155430" cy="0"/>
          </a:xfrm>
          <a:prstGeom prst="line">
            <a:avLst/>
          </a:prstGeom>
          <a:ln w="254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1" name="Slide Number Placeholder 30"/>
          <p:cNvSpPr>
            <a:spLocks noGrp="1"/>
          </p:cNvSpPr>
          <p:nvPr>
            <p:ph type="sldNum" sz="quarter" idx="4"/>
          </p:nvPr>
        </p:nvSpPr>
        <p:spPr>
          <a:xfrm>
            <a:off x="277487" y="6323501"/>
            <a:ext cx="342000" cy="393121"/>
          </a:xfrm>
          <a:prstGeom prst="rect">
            <a:avLst/>
          </a:prstGeom>
        </p:spPr>
        <p:txBody>
          <a:bodyPr vert="horz" lIns="91440" tIns="45720" rIns="91440" bIns="45720" rtlCol="0" anchor="ctr"/>
          <a:lstStyle>
            <a:lvl1pPr algn="ctr">
              <a:defRPr sz="75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fld id="{89885C2C-537E-4F39-B652-8EE6A1D2DD3D}" type="slidenum">
              <a:rPr lang="en-US" smtClean="0"/>
              <a:pPr/>
              <a:t>‹#›</a:t>
            </a:fld>
            <a:endParaRPr lang="en-US" dirty="0"/>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82170" y="6119910"/>
            <a:ext cx="457200" cy="4560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50" r:id="rId2"/>
    <p:sldLayoutId id="2147483672" r:id="rId3"/>
    <p:sldLayoutId id="2147483651" r:id="rId4"/>
    <p:sldLayoutId id="2147483670" r:id="rId5"/>
    <p:sldLayoutId id="2147483671" r:id="rId6"/>
    <p:sldLayoutId id="2147483669" r:id="rId7"/>
    <p:sldLayoutId id="2147483652" r:id="rId8"/>
    <p:sldLayoutId id="2147483656" r:id="rId9"/>
    <p:sldLayoutId id="2147483667" r:id="rId10"/>
    <p:sldLayoutId id="2147483666" r:id="rId11"/>
    <p:sldLayoutId id="2147483660" r:id="rId12"/>
    <p:sldLayoutId id="2147483668" r:id="rId13"/>
    <p:sldLayoutId id="2147483673" r:id="rId14"/>
  </p:sldLayoutIdLst>
  <p:txStyles>
    <p:titleStyle>
      <a:lvl1pPr algn="l" defTabSz="685783" rtl="0" eaLnBrk="1" latinLnBrk="0" hangingPunct="1">
        <a:spcBef>
          <a:spcPct val="0"/>
        </a:spcBef>
        <a:buNone/>
        <a:defRPr sz="2800" kern="1200">
          <a:solidFill>
            <a:schemeClr val="accent2"/>
          </a:solidFill>
          <a:latin typeface="Century Gothic" pitchFamily="34" charset="0"/>
          <a:ea typeface="+mj-ea"/>
          <a:cs typeface="+mj-cs"/>
        </a:defRPr>
      </a:lvl1pPr>
    </p:titleStyle>
    <p:bodyStyle>
      <a:lvl1pPr marL="257168" indent="-257168" algn="l" defTabSz="685783" rtl="0" eaLnBrk="1" latinLnBrk="0" hangingPunct="1">
        <a:spcBef>
          <a:spcPts val="0"/>
        </a:spcBef>
        <a:spcAft>
          <a:spcPts val="900"/>
        </a:spcAft>
        <a:buClr>
          <a:schemeClr val="accent1"/>
        </a:buClr>
        <a:buFont typeface="Wingdings" panose="05000000000000000000" pitchFamily="2" charset="2"/>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199" indent="-214308" algn="l" defTabSz="685783" rtl="0" eaLnBrk="1" latinLnBrk="0" hangingPunct="1">
        <a:spcBef>
          <a:spcPts val="0"/>
        </a:spcBef>
        <a:spcAft>
          <a:spcPts val="900"/>
        </a:spcAft>
        <a:buClr>
          <a:schemeClr val="accent1"/>
        </a:buClr>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76269" indent="-216689" algn="l" defTabSz="685783" rtl="0" eaLnBrk="1" latinLnBrk="0" hangingPunct="1">
        <a:spcBef>
          <a:spcPts val="0"/>
        </a:spcBef>
        <a:spcAft>
          <a:spcPts val="900"/>
        </a:spcAft>
        <a:buClr>
          <a:schemeClr val="accent1"/>
        </a:buClr>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20"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3.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jp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mailto:laura.jester@Keystonewaters.com" TargetMode="External"/><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KChandler@barr.com" TargetMode="External"/><Relationship Id="rId4" Type="http://schemas.openxmlformats.org/officeDocument/2006/relationships/hyperlink" Target="mailto:Mrattei@barr.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25013" y="878611"/>
            <a:ext cx="6209480" cy="1746651"/>
          </a:xfrm>
        </p:spPr>
        <p:txBody>
          <a:bodyPr>
            <a:normAutofit fontScale="90000"/>
          </a:bodyPr>
          <a:lstStyle/>
          <a:p>
            <a:r>
              <a:rPr lang="en-US" dirty="0"/>
              <a:t>A Watershed’s Role in AIS:  </a:t>
            </a:r>
            <a:br>
              <a:rPr lang="en-US" dirty="0"/>
            </a:br>
            <a:r>
              <a:rPr lang="en-US" dirty="0"/>
              <a:t>From Committee Concepts to </a:t>
            </a:r>
            <a:br>
              <a:rPr lang="en-US" dirty="0"/>
            </a:br>
            <a:r>
              <a:rPr lang="en-US" dirty="0"/>
              <a:t>Rapid Response</a:t>
            </a:r>
            <a:br>
              <a:rPr lang="en-US" dirty="0"/>
            </a:br>
            <a:br>
              <a:rPr lang="en-US" sz="2200" dirty="0"/>
            </a:br>
            <a:r>
              <a:rPr lang="en-US" sz="3100" dirty="0"/>
              <a:t>November 30, 2018</a:t>
            </a:r>
          </a:p>
        </p:txBody>
      </p:sp>
      <p:sp>
        <p:nvSpPr>
          <p:cNvPr id="2" name="TextBox 1"/>
          <p:cNvSpPr txBox="1"/>
          <p:nvPr/>
        </p:nvSpPr>
        <p:spPr>
          <a:xfrm>
            <a:off x="6616472" y="4856207"/>
            <a:ext cx="3380468" cy="1354217"/>
          </a:xfrm>
          <a:prstGeom prst="rect">
            <a:avLst/>
          </a:prstGeom>
          <a:noFill/>
        </p:spPr>
        <p:txBody>
          <a:bodyPr wrap="square" rtlCol="0">
            <a:spAutoFit/>
          </a:bodyPr>
          <a:lstStyle/>
          <a:p>
            <a:endParaRPr lang="en-US" sz="1400" i="1" dirty="0"/>
          </a:p>
          <a:p>
            <a:r>
              <a:rPr lang="en-US" i="1" dirty="0"/>
              <a:t>Meg Rattei </a:t>
            </a:r>
          </a:p>
          <a:p>
            <a:r>
              <a:rPr lang="en-US" i="1" dirty="0"/>
              <a:t>Karen Chandler</a:t>
            </a:r>
          </a:p>
          <a:p>
            <a:r>
              <a:rPr lang="en-US" i="1" dirty="0"/>
              <a:t>Barr Engineering Co.</a:t>
            </a:r>
          </a:p>
          <a:p>
            <a:endParaRPr lang="en-US" sz="1400" i="1" dirty="0"/>
          </a:p>
        </p:txBody>
      </p:sp>
      <p:pic>
        <p:nvPicPr>
          <p:cNvPr id="4" name="Picture 3">
            <a:extLst>
              <a:ext uri="{FF2B5EF4-FFF2-40B4-BE49-F238E27FC236}">
                <a16:creationId xmlns:a16="http://schemas.microsoft.com/office/drawing/2014/main" id="{550F0309-BCDD-4FDB-A4F7-C2BA4EB0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13" y="3225600"/>
            <a:ext cx="1630607" cy="1630607"/>
          </a:xfrm>
          <a:prstGeom prst="rect">
            <a:avLst/>
          </a:prstGeom>
        </p:spPr>
      </p:pic>
      <p:sp>
        <p:nvSpPr>
          <p:cNvPr id="8" name="TextBox 7">
            <a:extLst>
              <a:ext uri="{FF2B5EF4-FFF2-40B4-BE49-F238E27FC236}">
                <a16:creationId xmlns:a16="http://schemas.microsoft.com/office/drawing/2014/main" id="{3941E86D-326A-44D8-8722-9DB986D3C7F3}"/>
              </a:ext>
            </a:extLst>
          </p:cNvPr>
          <p:cNvSpPr txBox="1"/>
          <p:nvPr/>
        </p:nvSpPr>
        <p:spPr>
          <a:xfrm>
            <a:off x="825013" y="4856207"/>
            <a:ext cx="4082885" cy="1415772"/>
          </a:xfrm>
          <a:prstGeom prst="rect">
            <a:avLst/>
          </a:prstGeom>
          <a:noFill/>
        </p:spPr>
        <p:txBody>
          <a:bodyPr wrap="square" rtlCol="0">
            <a:spAutoFit/>
          </a:bodyPr>
          <a:lstStyle/>
          <a:p>
            <a:endParaRPr lang="en-US" sz="1400" i="1" dirty="0"/>
          </a:p>
          <a:p>
            <a:r>
              <a:rPr lang="en-US" i="1" dirty="0"/>
              <a:t>Laura Jester</a:t>
            </a:r>
          </a:p>
          <a:p>
            <a:r>
              <a:rPr lang="en-US" i="1" dirty="0"/>
              <a:t>Bassett Creek Watershed Management Commission Administrator</a:t>
            </a:r>
          </a:p>
          <a:p>
            <a:endParaRPr lang="en-US" i="1" dirty="0"/>
          </a:p>
        </p:txBody>
      </p:sp>
    </p:spTree>
    <p:extLst>
      <p:ext uri="{BB962C8B-B14F-4D97-AF65-F5344CB8AC3E}">
        <p14:creationId xmlns:p14="http://schemas.microsoft.com/office/powerpoint/2010/main" val="303564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6044" y="1862224"/>
            <a:ext cx="7108538" cy="4114799"/>
          </a:xfrm>
        </p:spPr>
        <p:txBody>
          <a:bodyPr/>
          <a:lstStyle/>
          <a:p>
            <a:pPr marL="0" indent="0">
              <a:spcAft>
                <a:spcPts val="4200"/>
              </a:spcAft>
              <a:buNone/>
            </a:pPr>
            <a:r>
              <a:rPr lang="en-US" dirty="0"/>
              <a:t>Establish framework</a:t>
            </a:r>
          </a:p>
          <a:p>
            <a:pPr marL="0" indent="0">
              <a:spcAft>
                <a:spcPts val="4200"/>
              </a:spcAft>
              <a:buNone/>
            </a:pPr>
            <a:r>
              <a:rPr lang="en-US" dirty="0"/>
              <a:t>Meet with partners</a:t>
            </a:r>
          </a:p>
          <a:p>
            <a:pPr marL="0" indent="0">
              <a:spcAft>
                <a:spcPts val="4200"/>
              </a:spcAft>
              <a:buNone/>
            </a:pPr>
            <a:r>
              <a:rPr lang="en-US" dirty="0"/>
              <a:t>Prepare report</a:t>
            </a:r>
          </a:p>
        </p:txBody>
      </p:sp>
      <p:sp>
        <p:nvSpPr>
          <p:cNvPr id="2" name="Title 1"/>
          <p:cNvSpPr>
            <a:spLocks noGrp="1"/>
          </p:cNvSpPr>
          <p:nvPr>
            <p:ph type="title"/>
          </p:nvPr>
        </p:nvSpPr>
        <p:spPr/>
        <p:txBody>
          <a:bodyPr>
            <a:normAutofit/>
          </a:bodyPr>
          <a:lstStyle/>
          <a:p>
            <a:r>
              <a:rPr lang="en-US" sz="3200" dirty="0"/>
              <a:t>AIS Rapid Response Plan Process</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142" y="6107513"/>
            <a:ext cx="531726" cy="531726"/>
          </a:xfrm>
          <a:prstGeom prst="rect">
            <a:avLst/>
          </a:prstGeom>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1302" y="1468669"/>
            <a:ext cx="3383280" cy="43778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38" y="1862224"/>
            <a:ext cx="640080" cy="64008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438" y="2782314"/>
            <a:ext cx="640080" cy="64008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438" y="3702404"/>
            <a:ext cx="640080" cy="640080"/>
          </a:xfrm>
          <a:prstGeom prst="rect">
            <a:avLst/>
          </a:prstGeom>
        </p:spPr>
      </p:pic>
    </p:spTree>
    <p:extLst>
      <p:ext uri="{BB962C8B-B14F-4D97-AF65-F5344CB8AC3E}">
        <p14:creationId xmlns:p14="http://schemas.microsoft.com/office/powerpoint/2010/main" val="183246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327" y="1686627"/>
            <a:ext cx="5051589" cy="4754366"/>
          </a:xfrm>
        </p:spPr>
        <p:txBody>
          <a:bodyPr>
            <a:normAutofit fontScale="92500" lnSpcReduction="10000"/>
          </a:bodyPr>
          <a:lstStyle/>
          <a:p>
            <a:pPr marL="514350" indent="-514350">
              <a:buFont typeface="+mj-lt"/>
              <a:buAutoNum type="arabicPeriod"/>
            </a:pPr>
            <a:r>
              <a:rPr lang="en-US" dirty="0"/>
              <a:t>Report AIS to DNR</a:t>
            </a:r>
          </a:p>
          <a:p>
            <a:pPr marL="514350" indent="-514350">
              <a:buFont typeface="+mj-lt"/>
              <a:buAutoNum type="arabicPeriod"/>
            </a:pPr>
            <a:r>
              <a:rPr lang="en-US" dirty="0"/>
              <a:t>Communicate AIS infestation to stakeholders, lake groups, and public</a:t>
            </a:r>
          </a:p>
          <a:p>
            <a:pPr marL="514350" indent="-514350">
              <a:buFont typeface="+mj-lt"/>
              <a:buAutoNum type="arabicPeriod"/>
            </a:pPr>
            <a:r>
              <a:rPr lang="en-US" dirty="0"/>
              <a:t>Monitor to define extent of AIS</a:t>
            </a:r>
          </a:p>
          <a:p>
            <a:pPr marL="514350" indent="-514350">
              <a:buFont typeface="+mj-lt"/>
              <a:buAutoNum type="arabicPeriod"/>
            </a:pPr>
            <a:r>
              <a:rPr lang="en-US" dirty="0"/>
              <a:t>Isolate AIS infestation if necessary</a:t>
            </a:r>
          </a:p>
          <a:p>
            <a:pPr marL="514350" indent="-514350">
              <a:buFont typeface="+mj-lt"/>
              <a:buAutoNum type="arabicPeriod"/>
            </a:pPr>
            <a:r>
              <a:rPr lang="en-US" dirty="0"/>
              <a:t>Collaborate with partners regarding treatment/removal and cost</a:t>
            </a:r>
          </a:p>
          <a:p>
            <a:pPr marL="514350" indent="-514350">
              <a:buFont typeface="+mj-lt"/>
              <a:buAutoNum type="arabicPeriod"/>
            </a:pPr>
            <a:r>
              <a:rPr lang="en-US" dirty="0"/>
              <a:t>Obtain DNR permit</a:t>
            </a:r>
          </a:p>
        </p:txBody>
      </p:sp>
      <p:sp>
        <p:nvSpPr>
          <p:cNvPr id="2" name="Title 1"/>
          <p:cNvSpPr>
            <a:spLocks noGrp="1"/>
          </p:cNvSpPr>
          <p:nvPr>
            <p:ph type="title"/>
          </p:nvPr>
        </p:nvSpPr>
        <p:spPr/>
        <p:txBody>
          <a:bodyPr>
            <a:noAutofit/>
          </a:bodyPr>
          <a:lstStyle/>
          <a:p>
            <a:r>
              <a:rPr lang="en-US" sz="3200" dirty="0"/>
              <a:t>AIS Rapid Response Plan Framework</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2743" y="6126354"/>
            <a:ext cx="531726" cy="5317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593" y="3349016"/>
            <a:ext cx="3108960" cy="1554480"/>
          </a:xfrm>
          <a:prstGeom prst="rect">
            <a:avLst/>
          </a:prstGeom>
        </p:spPr>
      </p:pic>
      <p:pic>
        <p:nvPicPr>
          <p:cNvPr id="6" name="Picture 5"/>
          <p:cNvPicPr>
            <a:picLocks noChangeAspect="1"/>
          </p:cNvPicPr>
          <p:nvPr/>
        </p:nvPicPr>
        <p:blipFill>
          <a:blip r:embed="rId5"/>
          <a:stretch>
            <a:fillRect/>
          </a:stretch>
        </p:blipFill>
        <p:spPr>
          <a:xfrm>
            <a:off x="5712593" y="1335683"/>
            <a:ext cx="3108960" cy="1976834"/>
          </a:xfrm>
          <a:prstGeom prst="rect">
            <a:avLst/>
          </a:prstGeom>
          <a:ln w="6350">
            <a:solidFill>
              <a:schemeClr val="tx1"/>
            </a:solidFill>
          </a:ln>
        </p:spPr>
      </p:pic>
      <p:pic>
        <p:nvPicPr>
          <p:cNvPr id="8" name="Picture 4" descr="C:\Users\MRR\AppData\Local\Microsoft\Windows\Temporary Internet Files\Content.Outlook\K6Q7WWUK\20180802_13354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2593" y="4939995"/>
            <a:ext cx="1371600" cy="182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7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61" y="1630348"/>
            <a:ext cx="5024846" cy="5041757"/>
          </a:xfrm>
        </p:spPr>
        <p:txBody>
          <a:bodyPr>
            <a:normAutofit fontScale="92500" lnSpcReduction="10000"/>
          </a:bodyPr>
          <a:lstStyle/>
          <a:p>
            <a:pPr marL="640080" indent="-640080">
              <a:buFont typeface="+mj-lt"/>
              <a:buAutoNum type="arabicPeriod" startAt="7"/>
            </a:pPr>
            <a:r>
              <a:rPr lang="en-US" sz="2600" dirty="0"/>
              <a:t>Complete additional pretreatment monitoring, if necessary</a:t>
            </a:r>
          </a:p>
          <a:p>
            <a:pPr marL="640080" indent="-640080">
              <a:buFont typeface="+mj-lt"/>
              <a:buAutoNum type="arabicPeriod" startAt="7"/>
            </a:pPr>
            <a:r>
              <a:rPr lang="en-US" sz="2600" dirty="0"/>
              <a:t>Hire contractor and complete treatment/removal</a:t>
            </a:r>
          </a:p>
          <a:p>
            <a:pPr marL="640080" indent="-640080">
              <a:buFont typeface="+mj-lt"/>
              <a:buAutoNum type="arabicPeriod" startAt="7"/>
            </a:pPr>
            <a:r>
              <a:rPr lang="en-US" sz="2600" dirty="0"/>
              <a:t>Fund AIS treatment/removal</a:t>
            </a:r>
          </a:p>
          <a:p>
            <a:pPr marL="640080" indent="-640080">
              <a:buFont typeface="+mj-lt"/>
              <a:buAutoNum type="arabicPeriod" startAt="7"/>
            </a:pPr>
            <a:r>
              <a:rPr lang="en-US" sz="2600" dirty="0"/>
              <a:t>Complete post-treatment monitoring to determine effectiveness</a:t>
            </a:r>
          </a:p>
          <a:p>
            <a:pPr marL="640080" indent="-640080">
              <a:buFont typeface="+mj-lt"/>
              <a:buAutoNum type="arabicPeriod" startAt="7"/>
            </a:pPr>
            <a:r>
              <a:rPr lang="en-US" sz="2600" dirty="0"/>
              <a:t>Communicate treatment/</a:t>
            </a:r>
            <a:br>
              <a:rPr lang="en-US" sz="2600" dirty="0"/>
            </a:br>
            <a:r>
              <a:rPr lang="en-US" sz="2600" dirty="0"/>
              <a:t>removal results</a:t>
            </a:r>
          </a:p>
          <a:p>
            <a:pPr marL="640080" indent="-640080">
              <a:buFont typeface="+mj-lt"/>
              <a:buAutoNum type="arabicPeriod" startAt="7"/>
            </a:pPr>
            <a:r>
              <a:rPr lang="en-US" sz="2600" dirty="0"/>
              <a:t>Design and implement education program</a:t>
            </a:r>
          </a:p>
        </p:txBody>
      </p:sp>
      <p:sp>
        <p:nvSpPr>
          <p:cNvPr id="2" name="Title 1"/>
          <p:cNvSpPr>
            <a:spLocks noGrp="1"/>
          </p:cNvSpPr>
          <p:nvPr>
            <p:ph type="title"/>
          </p:nvPr>
        </p:nvSpPr>
        <p:spPr/>
        <p:txBody>
          <a:bodyPr>
            <a:noAutofit/>
          </a:bodyPr>
          <a:lstStyle/>
          <a:p>
            <a:r>
              <a:rPr lang="en-US" sz="3200" dirty="0"/>
              <a:t>AIS Rapid Response Plan Framework</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56" y="5483260"/>
            <a:ext cx="531726" cy="53172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885" r="22842"/>
          <a:stretch/>
        </p:blipFill>
        <p:spPr>
          <a:xfrm rot="5400000">
            <a:off x="6440120" y="1038750"/>
            <a:ext cx="1657976" cy="3017017"/>
          </a:xfrm>
          <a:prstGeom prst="rect">
            <a:avLst/>
          </a:prstGeom>
          <a:ln w="6350">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16"/>
          <a:stretch/>
        </p:blipFill>
        <p:spPr>
          <a:xfrm>
            <a:off x="5760599" y="3528856"/>
            <a:ext cx="2294327" cy="3103057"/>
          </a:xfrm>
          <a:prstGeom prst="rect">
            <a:avLst/>
          </a:prstGeom>
          <a:ln w="6350">
            <a:solidFill>
              <a:schemeClr val="tx1"/>
            </a:solidFill>
          </a:ln>
        </p:spPr>
      </p:pic>
    </p:spTree>
    <p:extLst>
      <p:ext uri="{BB962C8B-B14F-4D97-AF65-F5344CB8AC3E}">
        <p14:creationId xmlns:p14="http://schemas.microsoft.com/office/powerpoint/2010/main" val="20795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65981" y="3913080"/>
            <a:ext cx="1645920" cy="1645920"/>
          </a:xfrm>
        </p:spPr>
      </p:pic>
      <p:sp>
        <p:nvSpPr>
          <p:cNvPr id="2" name="Title 1"/>
          <p:cNvSpPr>
            <a:spLocks noGrp="1"/>
          </p:cNvSpPr>
          <p:nvPr>
            <p:ph type="title"/>
          </p:nvPr>
        </p:nvSpPr>
        <p:spPr/>
        <p:txBody>
          <a:bodyPr>
            <a:normAutofit/>
          </a:bodyPr>
          <a:lstStyle/>
          <a:p>
            <a:r>
              <a:rPr lang="en-US" sz="3200" dirty="0"/>
              <a:t>Meetings to Decide Partner Roles</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8460" y="6105628"/>
            <a:ext cx="531726" cy="53172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030" r="4663"/>
          <a:stretch/>
        </p:blipFill>
        <p:spPr>
          <a:xfrm>
            <a:off x="351689" y="1803133"/>
            <a:ext cx="3094892" cy="16459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5984" y="1651774"/>
            <a:ext cx="1645920" cy="1645920"/>
          </a:xfrm>
          <a:prstGeom prst="rect">
            <a:avLst/>
          </a:prstGeom>
        </p:spPr>
      </p:pic>
      <p:pic>
        <p:nvPicPr>
          <p:cNvPr id="9" name="Picture 8">
            <a:extLst>
              <a:ext uri="{FF2B5EF4-FFF2-40B4-BE49-F238E27FC236}">
                <a16:creationId xmlns:a16="http://schemas.microsoft.com/office/drawing/2014/main" id="{B7230C5A-2AEE-4E1A-AC65-69086387E9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3302" y="3762583"/>
            <a:ext cx="2011680" cy="202964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1053" y="1861658"/>
            <a:ext cx="2834640" cy="143399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183" y="3913080"/>
            <a:ext cx="1645920" cy="164592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9844" y="3821640"/>
            <a:ext cx="1828800" cy="1828800"/>
          </a:xfrm>
          <a:prstGeom prst="rect">
            <a:avLst/>
          </a:prstGeom>
        </p:spPr>
      </p:pic>
      <p:sp>
        <p:nvSpPr>
          <p:cNvPr id="6" name="TextBox 5"/>
          <p:cNvSpPr txBox="1"/>
          <p:nvPr/>
        </p:nvSpPr>
        <p:spPr>
          <a:xfrm>
            <a:off x="405918" y="5594441"/>
            <a:ext cx="2146782" cy="430887"/>
          </a:xfrm>
          <a:prstGeom prst="rect">
            <a:avLst/>
          </a:prstGeom>
          <a:noFill/>
        </p:spPr>
        <p:txBody>
          <a:bodyPr wrap="square" rtlCol="0">
            <a:spAutoFit/>
          </a:bodyPr>
          <a:lstStyle/>
          <a:p>
            <a:r>
              <a:rPr lang="en-US" sz="2200" dirty="0"/>
              <a:t>5 member cities</a:t>
            </a:r>
          </a:p>
        </p:txBody>
      </p:sp>
    </p:spTree>
    <p:extLst>
      <p:ext uri="{BB962C8B-B14F-4D97-AF65-F5344CB8AC3E}">
        <p14:creationId xmlns:p14="http://schemas.microsoft.com/office/powerpoint/2010/main" val="652300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377" y="2526240"/>
            <a:ext cx="3638545" cy="4114799"/>
          </a:xfrm>
        </p:spPr>
        <p:txBody>
          <a:bodyPr/>
          <a:lstStyle/>
          <a:p>
            <a:r>
              <a:rPr lang="en-US" dirty="0"/>
              <a:t>12 activities</a:t>
            </a:r>
          </a:p>
        </p:txBody>
      </p:sp>
      <p:sp>
        <p:nvSpPr>
          <p:cNvPr id="2" name="Title 1"/>
          <p:cNvSpPr>
            <a:spLocks noGrp="1"/>
          </p:cNvSpPr>
          <p:nvPr>
            <p:ph type="title"/>
          </p:nvPr>
        </p:nvSpPr>
        <p:spPr>
          <a:xfrm>
            <a:off x="592182" y="228600"/>
            <a:ext cx="8274415" cy="990600"/>
          </a:xfrm>
        </p:spPr>
        <p:txBody>
          <a:bodyPr>
            <a:noAutofit/>
          </a:bodyPr>
          <a:lstStyle/>
          <a:p>
            <a:r>
              <a:rPr lang="en-US" sz="3200" dirty="0"/>
              <a:t>Rapid Response Plan for Northwood Lake</a:t>
            </a:r>
          </a:p>
        </p:txBody>
      </p:sp>
      <p:graphicFrame>
        <p:nvGraphicFramePr>
          <p:cNvPr id="4" name="Diagram 3"/>
          <p:cNvGraphicFramePr/>
          <p:nvPr>
            <p:extLst>
              <p:ext uri="{D42A27DB-BD31-4B8C-83A1-F6EECF244321}">
                <p14:modId xmlns:p14="http://schemas.microsoft.com/office/powerpoint/2010/main" val="1820579788"/>
              </p:ext>
            </p:extLst>
          </p:nvPr>
        </p:nvGraphicFramePr>
        <p:xfrm>
          <a:off x="4572000" y="1252008"/>
          <a:ext cx="4181480" cy="1013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592621697"/>
              </p:ext>
            </p:extLst>
          </p:nvPr>
        </p:nvGraphicFramePr>
        <p:xfrm>
          <a:off x="762377" y="1479549"/>
          <a:ext cx="3638545" cy="7863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ontent Placeholder 2"/>
          <p:cNvSpPr txBox="1">
            <a:spLocks/>
          </p:cNvSpPr>
          <p:nvPr/>
        </p:nvSpPr>
        <p:spPr>
          <a:xfrm>
            <a:off x="4572000" y="2526240"/>
            <a:ext cx="3638545" cy="4114799"/>
          </a:xfrm>
          <a:prstGeom prst="rect">
            <a:avLst/>
          </a:prstGeom>
        </p:spPr>
        <p:txBody>
          <a:bodyPr vert="horz" lIns="0" tIns="45720" rIns="0" bIns="45720" rtlCol="0">
            <a:normAutofit/>
          </a:bodyPr>
          <a:lstStyle>
            <a:lvl1pPr marL="257168" indent="-257168" algn="l" defTabSz="685783" rtl="0" eaLnBrk="1" latinLnBrk="0" hangingPunct="1">
              <a:spcBef>
                <a:spcPts val="0"/>
              </a:spcBef>
              <a:spcAft>
                <a:spcPts val="900"/>
              </a:spcAft>
              <a:buClr>
                <a:schemeClr val="accent1"/>
              </a:buClr>
              <a:buFont typeface="Wingdings" panose="05000000000000000000" pitchFamily="2" charset="2"/>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199" indent="-214308" algn="l" defTabSz="685783" rtl="0" eaLnBrk="1" latinLnBrk="0" hangingPunct="1">
              <a:spcBef>
                <a:spcPts val="0"/>
              </a:spcBef>
              <a:spcAft>
                <a:spcPts val="900"/>
              </a:spcAft>
              <a:buClr>
                <a:schemeClr val="accent1"/>
              </a:buClr>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76269" indent="-216689" algn="l" defTabSz="685783" rtl="0" eaLnBrk="1" latinLnBrk="0" hangingPunct="1">
              <a:spcBef>
                <a:spcPts val="0"/>
              </a:spcBef>
              <a:spcAft>
                <a:spcPts val="900"/>
              </a:spcAft>
              <a:buClr>
                <a:schemeClr val="accent1"/>
              </a:buClr>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20"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BCWMC</a:t>
            </a:r>
          </a:p>
          <a:p>
            <a:r>
              <a:rPr lang="en-US" dirty="0"/>
              <a:t>City of New Hope</a:t>
            </a:r>
          </a:p>
          <a:p>
            <a:r>
              <a:rPr lang="en-US" dirty="0"/>
              <a:t>Hennepin County</a:t>
            </a:r>
          </a:p>
          <a:p>
            <a:r>
              <a:rPr lang="en-US" dirty="0"/>
              <a:t>MDNR</a:t>
            </a:r>
          </a:p>
          <a:p>
            <a:r>
              <a:rPr lang="en-US" dirty="0"/>
              <a:t>MAISRC</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8665" y="1578842"/>
            <a:ext cx="640080" cy="640080"/>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39048" y="1520664"/>
            <a:ext cx="731520" cy="731520"/>
          </a:xfrm>
          <a:prstGeom prst="rect">
            <a:avLst/>
          </a:prstGeom>
        </p:spPr>
      </p:pic>
      <p:pic>
        <p:nvPicPr>
          <p:cNvPr id="12" name="Picture 11">
            <a:extLst>
              <a:ext uri="{FF2B5EF4-FFF2-40B4-BE49-F238E27FC236}">
                <a16:creationId xmlns:a16="http://schemas.microsoft.com/office/drawing/2014/main" id="{B7230C5A-2AEE-4E1A-AC65-69086387E94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78819" y="6109313"/>
            <a:ext cx="531726" cy="531726"/>
          </a:xfrm>
          <a:prstGeom prst="rect">
            <a:avLst/>
          </a:prstGeom>
        </p:spPr>
      </p:pic>
    </p:spTree>
    <p:extLst>
      <p:ext uri="{BB962C8B-B14F-4D97-AF65-F5344CB8AC3E}">
        <p14:creationId xmlns:p14="http://schemas.microsoft.com/office/powerpoint/2010/main" val="231286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4631" y="1690638"/>
            <a:ext cx="7298788" cy="4507310"/>
          </a:xfrm>
        </p:spPr>
        <p:txBody>
          <a:bodyPr/>
          <a:lstStyle/>
          <a:p>
            <a:pPr marL="0" indent="0">
              <a:spcAft>
                <a:spcPts val="3000"/>
              </a:spcAft>
              <a:buNone/>
            </a:pPr>
            <a:r>
              <a:rPr lang="en-US" dirty="0"/>
              <a:t>Takes the lead—completes most of the work, funds all or most of the project, and collaborates with others</a:t>
            </a:r>
          </a:p>
          <a:p>
            <a:pPr marL="0" indent="0">
              <a:spcAft>
                <a:spcPts val="3000"/>
              </a:spcAft>
              <a:buNone/>
            </a:pPr>
            <a:r>
              <a:rPr lang="en-US" dirty="0"/>
              <a:t>Takes the lead and helps fund larger projects; collaborates on smaller projects</a:t>
            </a:r>
          </a:p>
          <a:p>
            <a:pPr marL="0" indent="0">
              <a:spcAft>
                <a:spcPts val="3000"/>
              </a:spcAft>
              <a:buNone/>
            </a:pPr>
            <a:r>
              <a:rPr lang="en-US" dirty="0"/>
              <a:t>Provides technical guidance</a:t>
            </a:r>
          </a:p>
          <a:p>
            <a:pPr marL="0" indent="0">
              <a:spcBef>
                <a:spcPts val="600"/>
              </a:spcBef>
              <a:spcAft>
                <a:spcPts val="3000"/>
              </a:spcAft>
              <a:buNone/>
            </a:pPr>
            <a:r>
              <a:rPr lang="en-US" dirty="0"/>
              <a:t>Acts as funding partner</a:t>
            </a:r>
          </a:p>
        </p:txBody>
      </p:sp>
      <p:sp>
        <p:nvSpPr>
          <p:cNvPr id="2" name="Title 1"/>
          <p:cNvSpPr>
            <a:spLocks noGrp="1"/>
          </p:cNvSpPr>
          <p:nvPr>
            <p:ph type="title"/>
          </p:nvPr>
        </p:nvSpPr>
        <p:spPr/>
        <p:txBody>
          <a:bodyPr>
            <a:noAutofit/>
          </a:bodyPr>
          <a:lstStyle/>
          <a:p>
            <a:r>
              <a:rPr lang="en-US" sz="3200" dirty="0"/>
              <a:t>Varied BCWMC Roles</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443" y="6107513"/>
            <a:ext cx="531726" cy="5317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710" y="1690638"/>
            <a:ext cx="914400"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710" y="3277637"/>
            <a:ext cx="914400" cy="914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710" y="4368854"/>
            <a:ext cx="914400" cy="914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10" y="5371679"/>
            <a:ext cx="914400" cy="914400"/>
          </a:xfrm>
          <a:prstGeom prst="rect">
            <a:avLst/>
          </a:prstGeom>
        </p:spPr>
      </p:pic>
    </p:spTree>
    <p:extLst>
      <p:ext uri="{BB962C8B-B14F-4D97-AF65-F5344CB8AC3E}">
        <p14:creationId xmlns:p14="http://schemas.microsoft.com/office/powerpoint/2010/main" val="229843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3219829"/>
              </p:ext>
            </p:extLst>
          </p:nvPr>
        </p:nvGraphicFramePr>
        <p:xfrm>
          <a:off x="592138" y="1386673"/>
          <a:ext cx="7772400" cy="4793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592138" y="118069"/>
            <a:ext cx="7772400" cy="990600"/>
          </a:xfrm>
        </p:spPr>
        <p:txBody>
          <a:bodyPr>
            <a:noAutofit/>
          </a:bodyPr>
          <a:lstStyle/>
          <a:p>
            <a:r>
              <a:rPr lang="en-US" sz="3200" dirty="0"/>
              <a:t>BCWMC Rapid Response Plan </a:t>
            </a:r>
            <a:br>
              <a:rPr lang="en-US" sz="3200" dirty="0"/>
            </a:br>
            <a:r>
              <a:rPr lang="en-US" sz="3200" dirty="0"/>
              <a:t>for Key AIS species</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0770" y="6107513"/>
            <a:ext cx="531726" cy="531726"/>
          </a:xfrm>
          <a:prstGeom prst="rect">
            <a:avLst/>
          </a:prstGeom>
        </p:spPr>
      </p:pic>
    </p:spTree>
    <p:extLst>
      <p:ext uri="{BB962C8B-B14F-4D97-AF65-F5344CB8AC3E}">
        <p14:creationId xmlns:p14="http://schemas.microsoft.com/office/powerpoint/2010/main" val="2763719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61" y="1630348"/>
            <a:ext cx="5545806" cy="5041757"/>
          </a:xfrm>
        </p:spPr>
        <p:txBody>
          <a:bodyPr>
            <a:normAutofit/>
          </a:bodyPr>
          <a:lstStyle/>
          <a:p>
            <a:r>
              <a:rPr lang="en-US" sz="2600" dirty="0"/>
              <a:t>Define extent – meandering survey (wading, scuba)</a:t>
            </a:r>
          </a:p>
          <a:p>
            <a:r>
              <a:rPr lang="en-US" sz="2600" dirty="0"/>
              <a:t>Map infested area</a:t>
            </a:r>
          </a:p>
          <a:p>
            <a:r>
              <a:rPr lang="en-US" sz="2600" dirty="0"/>
              <a:t>Apply for DNR Permit</a:t>
            </a:r>
          </a:p>
          <a:p>
            <a:r>
              <a:rPr lang="en-US" sz="2600" dirty="0"/>
              <a:t>Isolate and treat with 	</a:t>
            </a:r>
            <a:r>
              <a:rPr lang="en-US" sz="2600" dirty="0" err="1"/>
              <a:t>Earthtech</a:t>
            </a:r>
            <a:r>
              <a:rPr lang="en-US" sz="2600" dirty="0"/>
              <a:t> QZ </a:t>
            </a:r>
          </a:p>
          <a:p>
            <a:r>
              <a:rPr lang="en-US" sz="2600" dirty="0"/>
              <a:t>Determine results per survey methods in permit</a:t>
            </a:r>
          </a:p>
        </p:txBody>
      </p:sp>
      <p:sp>
        <p:nvSpPr>
          <p:cNvPr id="2" name="Title 1"/>
          <p:cNvSpPr>
            <a:spLocks noGrp="1"/>
          </p:cNvSpPr>
          <p:nvPr>
            <p:ph type="title"/>
          </p:nvPr>
        </p:nvSpPr>
        <p:spPr/>
        <p:txBody>
          <a:bodyPr>
            <a:noAutofit/>
          </a:bodyPr>
          <a:lstStyle/>
          <a:p>
            <a:r>
              <a:rPr lang="en-US" sz="3200" dirty="0"/>
              <a:t>Rapid Response to Zebra Mussels</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199" y="6140379"/>
            <a:ext cx="531726" cy="531726"/>
          </a:xfrm>
          <a:prstGeom prst="rect">
            <a:avLst/>
          </a:prstGeom>
        </p:spPr>
      </p:pic>
      <p:sp>
        <p:nvSpPr>
          <p:cNvPr id="13" name="TextBox 12"/>
          <p:cNvSpPr txBox="1"/>
          <p:nvPr/>
        </p:nvSpPr>
        <p:spPr>
          <a:xfrm>
            <a:off x="6543672" y="4124325"/>
            <a:ext cx="1181103" cy="461665"/>
          </a:xfrm>
          <a:prstGeom prst="rect">
            <a:avLst/>
          </a:prstGeom>
          <a:noFill/>
        </p:spPr>
        <p:txBody>
          <a:bodyPr wrap="square" rtlCol="0">
            <a:spAutoFit/>
          </a:bodyPr>
          <a:lstStyle/>
          <a:p>
            <a:r>
              <a:rPr lang="en-US" sz="1200" b="1" dirty="0">
                <a:solidFill>
                  <a:schemeClr val="bg1"/>
                </a:solidFill>
              </a:rPr>
              <a:t>Eurasian watermilfoil</a:t>
            </a:r>
          </a:p>
        </p:txBody>
      </p:sp>
      <p:cxnSp>
        <p:nvCxnSpPr>
          <p:cNvPr id="15" name="Straight Arrow Connector 14"/>
          <p:cNvCxnSpPr/>
          <p:nvPr/>
        </p:nvCxnSpPr>
        <p:spPr>
          <a:xfrm flipH="1">
            <a:off x="6938965" y="4585990"/>
            <a:ext cx="29171" cy="2315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62825" y="4107916"/>
            <a:ext cx="666748" cy="160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P:\Mpls\23 MN\27\2327051\WorkFiles\APM AIS Committee\AIS Rapid Response Plan\Zebra Mussels\Medicine Lake Zebra Mussels\Aug 2 2018 Med Lk ZM Search Results\Medicine_Hennepin_ZMsearch_8.2.2018.jpg"/>
          <p:cNvPicPr/>
          <p:nvPr/>
        </p:nvPicPr>
        <p:blipFill rotWithShape="1">
          <a:blip r:embed="rId4">
            <a:extLst>
              <a:ext uri="{28A0092B-C50C-407E-A947-70E740481C1C}">
                <a14:useLocalDpi xmlns:a14="http://schemas.microsoft.com/office/drawing/2010/main" val="0"/>
              </a:ext>
            </a:extLst>
          </a:blip>
          <a:srcRect l="6254" r="5707" b="17968"/>
          <a:stretch/>
        </p:blipFill>
        <p:spPr bwMode="auto">
          <a:xfrm>
            <a:off x="6164932" y="1491499"/>
            <a:ext cx="2691650" cy="3629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41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61" y="1630348"/>
            <a:ext cx="5024846" cy="5041757"/>
          </a:xfrm>
        </p:spPr>
        <p:txBody>
          <a:bodyPr>
            <a:normAutofit/>
          </a:bodyPr>
          <a:lstStyle/>
          <a:p>
            <a:r>
              <a:rPr lang="en-US" sz="2600" dirty="0"/>
              <a:t>Define extent - whole lake point intercept survey</a:t>
            </a:r>
          </a:p>
          <a:p>
            <a:r>
              <a:rPr lang="en-US" sz="2600" dirty="0"/>
              <a:t>Map treatment area</a:t>
            </a:r>
          </a:p>
          <a:p>
            <a:r>
              <a:rPr lang="en-US" sz="2600" dirty="0"/>
              <a:t>Apply for DNR Permit</a:t>
            </a:r>
          </a:p>
          <a:p>
            <a:r>
              <a:rPr lang="en-US" sz="2600" dirty="0"/>
              <a:t>Treat with </a:t>
            </a:r>
            <a:r>
              <a:rPr lang="en-US" sz="2600" dirty="0" err="1"/>
              <a:t>Procellacor</a:t>
            </a:r>
            <a:r>
              <a:rPr lang="en-US" sz="2600" dirty="0"/>
              <a:t> </a:t>
            </a:r>
          </a:p>
          <a:p>
            <a:r>
              <a:rPr lang="en-US" sz="2600" dirty="0"/>
              <a:t>Determine results - whole 	lake point intercept survey</a:t>
            </a:r>
          </a:p>
        </p:txBody>
      </p:sp>
      <p:sp>
        <p:nvSpPr>
          <p:cNvPr id="2" name="Title 1"/>
          <p:cNvSpPr>
            <a:spLocks noGrp="1"/>
          </p:cNvSpPr>
          <p:nvPr>
            <p:ph type="title"/>
          </p:nvPr>
        </p:nvSpPr>
        <p:spPr/>
        <p:txBody>
          <a:bodyPr>
            <a:noAutofit/>
          </a:bodyPr>
          <a:lstStyle/>
          <a:p>
            <a:r>
              <a:rPr lang="en-US" sz="3200" dirty="0"/>
              <a:t>Rapid Response to EWM</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56" y="5392824"/>
            <a:ext cx="531726" cy="531726"/>
          </a:xfrm>
          <a:prstGeom prst="rect">
            <a:avLst/>
          </a:prstGeom>
        </p:spPr>
      </p:pic>
      <p:pic>
        <p:nvPicPr>
          <p:cNvPr id="12" name="Picture 11"/>
          <p:cNvPicPr/>
          <p:nvPr/>
        </p:nvPicPr>
        <p:blipFill rotWithShape="1">
          <a:blip r:embed="rId4" cstate="print">
            <a:extLst>
              <a:ext uri="{28A0092B-C50C-407E-A947-70E740481C1C}">
                <a14:useLocalDpi xmlns:a14="http://schemas.microsoft.com/office/drawing/2010/main" val="0"/>
              </a:ext>
            </a:extLst>
          </a:blip>
          <a:srcRect l="13597" t="9376" r="12164" b="23139"/>
          <a:stretch/>
        </p:blipFill>
        <p:spPr bwMode="auto">
          <a:xfrm>
            <a:off x="5803409" y="1381125"/>
            <a:ext cx="2657469" cy="3657600"/>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6543672" y="4124325"/>
            <a:ext cx="1181103" cy="461665"/>
          </a:xfrm>
          <a:prstGeom prst="rect">
            <a:avLst/>
          </a:prstGeom>
          <a:noFill/>
        </p:spPr>
        <p:txBody>
          <a:bodyPr wrap="square" rtlCol="0">
            <a:spAutoFit/>
          </a:bodyPr>
          <a:lstStyle/>
          <a:p>
            <a:r>
              <a:rPr lang="en-US" sz="1200" b="1" dirty="0">
                <a:solidFill>
                  <a:schemeClr val="bg1"/>
                </a:solidFill>
              </a:rPr>
              <a:t>Eurasian watermilfoil</a:t>
            </a:r>
          </a:p>
        </p:txBody>
      </p:sp>
      <p:cxnSp>
        <p:nvCxnSpPr>
          <p:cNvPr id="15" name="Straight Arrow Connector 14"/>
          <p:cNvCxnSpPr/>
          <p:nvPr/>
        </p:nvCxnSpPr>
        <p:spPr>
          <a:xfrm flipH="1">
            <a:off x="6938965" y="4585990"/>
            <a:ext cx="29171" cy="2315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62825" y="4107916"/>
            <a:ext cx="666748" cy="160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3409" y="5169879"/>
            <a:ext cx="2300281" cy="1240348"/>
          </a:xfrm>
          <a:prstGeom prst="rect">
            <a:avLst/>
          </a:prstGeom>
        </p:spPr>
      </p:pic>
    </p:spTree>
    <p:extLst>
      <p:ext uri="{BB962C8B-B14F-4D97-AF65-F5344CB8AC3E}">
        <p14:creationId xmlns:p14="http://schemas.microsoft.com/office/powerpoint/2010/main" val="25089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61" y="1630348"/>
            <a:ext cx="5024846" cy="5041757"/>
          </a:xfrm>
        </p:spPr>
        <p:txBody>
          <a:bodyPr>
            <a:normAutofit/>
          </a:bodyPr>
          <a:lstStyle/>
          <a:p>
            <a:r>
              <a:rPr lang="en-US" sz="2600" dirty="0"/>
              <a:t>Define extent - whole lake point intercept survey</a:t>
            </a:r>
          </a:p>
          <a:p>
            <a:r>
              <a:rPr lang="en-US" sz="2600" dirty="0"/>
              <a:t>Map treatment area</a:t>
            </a:r>
          </a:p>
          <a:p>
            <a:r>
              <a:rPr lang="en-US" sz="2600" dirty="0"/>
              <a:t>Apply for DNR Permit</a:t>
            </a:r>
          </a:p>
          <a:p>
            <a:r>
              <a:rPr lang="en-US" sz="2600" dirty="0"/>
              <a:t>Treat with copper algaecide + additive (</a:t>
            </a:r>
            <a:r>
              <a:rPr lang="en-US" sz="2600" dirty="0" err="1"/>
              <a:t>endothall</a:t>
            </a:r>
            <a:r>
              <a:rPr lang="en-US" sz="2600" dirty="0"/>
              <a:t>, </a:t>
            </a:r>
            <a:r>
              <a:rPr lang="en-US" sz="2600" dirty="0" err="1"/>
              <a:t>diquat</a:t>
            </a:r>
            <a:r>
              <a:rPr lang="en-US" sz="2600" dirty="0"/>
              <a:t>)</a:t>
            </a:r>
          </a:p>
          <a:p>
            <a:r>
              <a:rPr lang="en-US" sz="2600" dirty="0"/>
              <a:t>Determine results - whole 	lake point intercept survey &amp; sediment samples to determine bulbil density</a:t>
            </a:r>
          </a:p>
        </p:txBody>
      </p:sp>
      <p:sp>
        <p:nvSpPr>
          <p:cNvPr id="2" name="Title 1"/>
          <p:cNvSpPr>
            <a:spLocks noGrp="1"/>
          </p:cNvSpPr>
          <p:nvPr>
            <p:ph type="title"/>
          </p:nvPr>
        </p:nvSpPr>
        <p:spPr/>
        <p:txBody>
          <a:bodyPr>
            <a:noAutofit/>
          </a:bodyPr>
          <a:lstStyle/>
          <a:p>
            <a:r>
              <a:rPr lang="en-US" sz="3200" dirty="0"/>
              <a:t>Rapid Response to Starry Stonewort</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199" y="6096208"/>
            <a:ext cx="531726" cy="531726"/>
          </a:xfrm>
          <a:prstGeom prst="rect">
            <a:avLst/>
          </a:prstGeom>
        </p:spPr>
      </p:pic>
      <p:sp>
        <p:nvSpPr>
          <p:cNvPr id="13" name="TextBox 12"/>
          <p:cNvSpPr txBox="1"/>
          <p:nvPr/>
        </p:nvSpPr>
        <p:spPr>
          <a:xfrm>
            <a:off x="6543672" y="4124325"/>
            <a:ext cx="1181103" cy="461665"/>
          </a:xfrm>
          <a:prstGeom prst="rect">
            <a:avLst/>
          </a:prstGeom>
          <a:noFill/>
        </p:spPr>
        <p:txBody>
          <a:bodyPr wrap="square" rtlCol="0">
            <a:spAutoFit/>
          </a:bodyPr>
          <a:lstStyle/>
          <a:p>
            <a:r>
              <a:rPr lang="en-US" sz="1200" b="1" dirty="0">
                <a:solidFill>
                  <a:schemeClr val="bg1"/>
                </a:solidFill>
              </a:rPr>
              <a:t>Eurasian watermilfoil</a:t>
            </a:r>
          </a:p>
        </p:txBody>
      </p:sp>
      <p:cxnSp>
        <p:nvCxnSpPr>
          <p:cNvPr id="15" name="Straight Arrow Connector 14"/>
          <p:cNvCxnSpPr/>
          <p:nvPr/>
        </p:nvCxnSpPr>
        <p:spPr>
          <a:xfrm flipH="1">
            <a:off x="6938965" y="4585990"/>
            <a:ext cx="29171" cy="2315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62825" y="4107916"/>
            <a:ext cx="666748" cy="160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663" y="2262052"/>
            <a:ext cx="3342681" cy="2686083"/>
          </a:xfrm>
          <a:prstGeom prst="rect">
            <a:avLst/>
          </a:prstGeom>
          <a:ln>
            <a:solidFill>
              <a:schemeClr val="tx1"/>
            </a:solidFill>
          </a:ln>
        </p:spPr>
      </p:pic>
    </p:spTree>
    <p:extLst>
      <p:ext uri="{BB962C8B-B14F-4D97-AF65-F5344CB8AC3E}">
        <p14:creationId xmlns:p14="http://schemas.microsoft.com/office/powerpoint/2010/main" val="29923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Bassett Creek Watershed</a:t>
            </a:r>
          </a:p>
        </p:txBody>
      </p:sp>
      <p:pic>
        <p:nvPicPr>
          <p:cNvPr id="4" name="Picture 3">
            <a:extLst>
              <a:ext uri="{FF2B5EF4-FFF2-40B4-BE49-F238E27FC236}">
                <a16:creationId xmlns:a16="http://schemas.microsoft.com/office/drawing/2014/main" id="{CF77B5B7-605D-4073-8920-724FA7004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7746" y="5427823"/>
            <a:ext cx="531726" cy="531726"/>
          </a:xfrm>
          <a:prstGeom prst="rect">
            <a:avLst/>
          </a:prstGeom>
        </p:spPr>
      </p:pic>
      <p:pic>
        <p:nvPicPr>
          <p:cNvPr id="17"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4528" y="1342213"/>
            <a:ext cx="8023218" cy="51914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9131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61" y="1630348"/>
            <a:ext cx="5024846" cy="5041757"/>
          </a:xfrm>
        </p:spPr>
        <p:txBody>
          <a:bodyPr>
            <a:normAutofit/>
          </a:bodyPr>
          <a:lstStyle/>
          <a:p>
            <a:r>
              <a:rPr lang="en-US" sz="2600" dirty="0"/>
              <a:t>TRPD watercraft inspector found starry stonewort in July 2018 and notified DNR</a:t>
            </a:r>
          </a:p>
          <a:p>
            <a:r>
              <a:rPr lang="en-US" sz="2600" dirty="0"/>
              <a:t>TRPD immediately increased watercraft inspection hours</a:t>
            </a:r>
          </a:p>
          <a:p>
            <a:r>
              <a:rPr lang="en-US" sz="2600" dirty="0"/>
              <a:t>DNR/TRPD determined extent</a:t>
            </a:r>
          </a:p>
          <a:p>
            <a:r>
              <a:rPr lang="en-US" sz="2600" dirty="0"/>
              <a:t>DNR permitted and funded 4 chemical treatments in Aug-Sep</a:t>
            </a:r>
          </a:p>
          <a:p>
            <a:r>
              <a:rPr lang="en-US" sz="2600" dirty="0"/>
              <a:t>Post-treatment monitoring indicates reduced extent and density, but still present</a:t>
            </a:r>
          </a:p>
        </p:txBody>
      </p:sp>
      <p:sp>
        <p:nvSpPr>
          <p:cNvPr id="2" name="Title 1"/>
          <p:cNvSpPr>
            <a:spLocks noGrp="1"/>
          </p:cNvSpPr>
          <p:nvPr>
            <p:ph type="title"/>
          </p:nvPr>
        </p:nvSpPr>
        <p:spPr/>
        <p:txBody>
          <a:bodyPr>
            <a:noAutofit/>
          </a:bodyPr>
          <a:lstStyle/>
          <a:p>
            <a:r>
              <a:rPr lang="en-US" sz="3200" dirty="0"/>
              <a:t>Rapid Response Example:  Starry Stonewort in Medicine Lake</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199" y="6106257"/>
            <a:ext cx="531726" cy="531726"/>
          </a:xfrm>
          <a:prstGeom prst="rect">
            <a:avLst/>
          </a:prstGeom>
        </p:spPr>
      </p:pic>
      <p:sp>
        <p:nvSpPr>
          <p:cNvPr id="13" name="TextBox 12"/>
          <p:cNvSpPr txBox="1"/>
          <p:nvPr/>
        </p:nvSpPr>
        <p:spPr>
          <a:xfrm>
            <a:off x="6543672" y="4124325"/>
            <a:ext cx="1181103" cy="461665"/>
          </a:xfrm>
          <a:prstGeom prst="rect">
            <a:avLst/>
          </a:prstGeom>
          <a:noFill/>
        </p:spPr>
        <p:txBody>
          <a:bodyPr wrap="square" rtlCol="0">
            <a:spAutoFit/>
          </a:bodyPr>
          <a:lstStyle/>
          <a:p>
            <a:r>
              <a:rPr lang="en-US" sz="1200" b="1" dirty="0">
                <a:solidFill>
                  <a:schemeClr val="bg1"/>
                </a:solidFill>
              </a:rPr>
              <a:t>Eurasian watermilfoil</a:t>
            </a:r>
          </a:p>
        </p:txBody>
      </p:sp>
      <p:cxnSp>
        <p:nvCxnSpPr>
          <p:cNvPr id="15" name="Straight Arrow Connector 14"/>
          <p:cNvCxnSpPr/>
          <p:nvPr/>
        </p:nvCxnSpPr>
        <p:spPr>
          <a:xfrm flipH="1">
            <a:off x="6938965" y="4585990"/>
            <a:ext cx="29171" cy="2315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62825" y="4107916"/>
            <a:ext cx="666748" cy="160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5258370" y="2224654"/>
            <a:ext cx="3574610" cy="2272918"/>
          </a:xfrm>
          <a:prstGeom prst="rect">
            <a:avLst/>
          </a:prstGeom>
          <a:ln w="6350">
            <a:solidFill>
              <a:schemeClr val="tx1"/>
            </a:solidFill>
          </a:ln>
        </p:spPr>
      </p:pic>
    </p:spTree>
    <p:extLst>
      <p:ext uri="{BB962C8B-B14F-4D97-AF65-F5344CB8AC3E}">
        <p14:creationId xmlns:p14="http://schemas.microsoft.com/office/powerpoint/2010/main" val="41898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61" y="1630348"/>
            <a:ext cx="8461382" cy="5041757"/>
          </a:xfrm>
        </p:spPr>
        <p:txBody>
          <a:bodyPr>
            <a:normAutofit/>
          </a:bodyPr>
          <a:lstStyle/>
          <a:p>
            <a:r>
              <a:rPr lang="en-US" sz="2600" dirty="0"/>
              <a:t>Medicine Lake - first metro lake with Starry Stonewort</a:t>
            </a:r>
          </a:p>
          <a:p>
            <a:r>
              <a:rPr lang="en-US" sz="2600" dirty="0"/>
              <a:t>First observed in Lake </a:t>
            </a:r>
            <a:r>
              <a:rPr lang="en-US" sz="2600" dirty="0" err="1"/>
              <a:t>Koronis</a:t>
            </a:r>
            <a:r>
              <a:rPr lang="en-US" sz="2600" dirty="0"/>
              <a:t> (Stearns County ) in 2015</a:t>
            </a:r>
          </a:p>
          <a:p>
            <a:r>
              <a:rPr lang="en-US" sz="2600" dirty="0"/>
              <a:t>Currently found in 13 MN lakes</a:t>
            </a:r>
          </a:p>
          <a:p>
            <a:r>
              <a:rPr lang="en-US" sz="2600" dirty="0"/>
              <a:t>Once it is in a lake, difficult to eradicate – bulbils covered by sediment not impacted by treatment chemicals – no contact with chemical</a:t>
            </a:r>
          </a:p>
          <a:p>
            <a:r>
              <a:rPr lang="en-US" sz="2600" dirty="0"/>
              <a:t>Treatment permitted only for small infestations</a:t>
            </a:r>
          </a:p>
        </p:txBody>
      </p:sp>
      <p:sp>
        <p:nvSpPr>
          <p:cNvPr id="2" name="Title 1"/>
          <p:cNvSpPr>
            <a:spLocks noGrp="1"/>
          </p:cNvSpPr>
          <p:nvPr>
            <p:ph type="title"/>
          </p:nvPr>
        </p:nvSpPr>
        <p:spPr/>
        <p:txBody>
          <a:bodyPr>
            <a:noAutofit/>
          </a:bodyPr>
          <a:lstStyle/>
          <a:p>
            <a:r>
              <a:rPr lang="en-US" sz="3200" dirty="0"/>
              <a:t>Starry Stonewort </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761" y="6076112"/>
            <a:ext cx="531726" cy="531726"/>
          </a:xfrm>
          <a:prstGeom prst="rect">
            <a:avLst/>
          </a:prstGeom>
        </p:spPr>
      </p:pic>
      <p:cxnSp>
        <p:nvCxnSpPr>
          <p:cNvPr id="15" name="Straight Arrow Connector 14"/>
          <p:cNvCxnSpPr/>
          <p:nvPr/>
        </p:nvCxnSpPr>
        <p:spPr>
          <a:xfrm flipH="1">
            <a:off x="6938965" y="4585990"/>
            <a:ext cx="29171" cy="2315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7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Benefits of Rapid Response to AIS</a:t>
            </a:r>
          </a:p>
        </p:txBody>
      </p:sp>
      <p:graphicFrame>
        <p:nvGraphicFramePr>
          <p:cNvPr id="5" name="Diagram 4"/>
          <p:cNvGraphicFramePr>
            <a:graphicFrameLocks/>
          </p:cNvGraphicFramePr>
          <p:nvPr>
            <p:extLst>
              <p:ext uri="{D42A27DB-BD31-4B8C-83A1-F6EECF244321}">
                <p14:modId xmlns:p14="http://schemas.microsoft.com/office/powerpoint/2010/main" val="542363304"/>
              </p:ext>
            </p:extLst>
          </p:nvPr>
        </p:nvGraphicFramePr>
        <p:xfrm>
          <a:off x="134983" y="1330890"/>
          <a:ext cx="8686800" cy="491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7230C5A-2AEE-4E1A-AC65-69086387E9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9977" y="6091467"/>
            <a:ext cx="531726" cy="531726"/>
          </a:xfrm>
          <a:prstGeom prst="rect">
            <a:avLst/>
          </a:prstGeom>
        </p:spPr>
      </p:pic>
      <p:sp>
        <p:nvSpPr>
          <p:cNvPr id="11" name="TextBox 10"/>
          <p:cNvSpPr txBox="1"/>
          <p:nvPr/>
        </p:nvSpPr>
        <p:spPr>
          <a:xfrm>
            <a:off x="215757" y="1674688"/>
            <a:ext cx="904126" cy="830997"/>
          </a:xfrm>
          <a:prstGeom prst="rect">
            <a:avLst/>
          </a:prstGeom>
          <a:noFill/>
        </p:spPr>
        <p:txBody>
          <a:bodyPr wrap="square" rtlCol="0">
            <a:spAutoFit/>
          </a:bodyPr>
          <a:lstStyle/>
          <a:p>
            <a:pPr algn="ctr"/>
            <a:r>
              <a:rPr lang="en-US" sz="4800" dirty="0">
                <a:solidFill>
                  <a:schemeClr val="accent2"/>
                </a:solidFill>
              </a:rPr>
              <a:t>1</a:t>
            </a:r>
          </a:p>
        </p:txBody>
      </p:sp>
      <p:sp>
        <p:nvSpPr>
          <p:cNvPr id="12" name="TextBox 11"/>
          <p:cNvSpPr txBox="1"/>
          <p:nvPr/>
        </p:nvSpPr>
        <p:spPr>
          <a:xfrm>
            <a:off x="667820" y="2808387"/>
            <a:ext cx="904126" cy="830997"/>
          </a:xfrm>
          <a:prstGeom prst="rect">
            <a:avLst/>
          </a:prstGeom>
          <a:noFill/>
        </p:spPr>
        <p:txBody>
          <a:bodyPr wrap="square" rtlCol="0">
            <a:spAutoFit/>
          </a:bodyPr>
          <a:lstStyle/>
          <a:p>
            <a:pPr algn="ctr"/>
            <a:r>
              <a:rPr lang="en-US" sz="4800" dirty="0">
                <a:solidFill>
                  <a:schemeClr val="accent2"/>
                </a:solidFill>
              </a:rPr>
              <a:t>2</a:t>
            </a:r>
          </a:p>
        </p:txBody>
      </p:sp>
      <p:sp>
        <p:nvSpPr>
          <p:cNvPr id="13" name="TextBox 12"/>
          <p:cNvSpPr txBox="1"/>
          <p:nvPr/>
        </p:nvSpPr>
        <p:spPr>
          <a:xfrm>
            <a:off x="667820" y="3942086"/>
            <a:ext cx="904126" cy="830997"/>
          </a:xfrm>
          <a:prstGeom prst="rect">
            <a:avLst/>
          </a:prstGeom>
          <a:noFill/>
        </p:spPr>
        <p:txBody>
          <a:bodyPr wrap="square" rtlCol="0">
            <a:spAutoFit/>
          </a:bodyPr>
          <a:lstStyle/>
          <a:p>
            <a:pPr algn="ctr"/>
            <a:r>
              <a:rPr lang="en-US" sz="4800" dirty="0">
                <a:solidFill>
                  <a:schemeClr val="accent2"/>
                </a:solidFill>
              </a:rPr>
              <a:t>3</a:t>
            </a:r>
          </a:p>
        </p:txBody>
      </p:sp>
      <p:sp>
        <p:nvSpPr>
          <p:cNvPr id="14" name="TextBox 13"/>
          <p:cNvSpPr txBox="1"/>
          <p:nvPr/>
        </p:nvSpPr>
        <p:spPr>
          <a:xfrm>
            <a:off x="246579" y="5075785"/>
            <a:ext cx="904126" cy="830997"/>
          </a:xfrm>
          <a:prstGeom prst="rect">
            <a:avLst/>
          </a:prstGeom>
          <a:noFill/>
        </p:spPr>
        <p:txBody>
          <a:bodyPr wrap="square" rtlCol="0">
            <a:spAutoFit/>
          </a:bodyPr>
          <a:lstStyle/>
          <a:p>
            <a:pPr algn="ctr"/>
            <a:r>
              <a:rPr lang="en-US" sz="4800" dirty="0">
                <a:solidFill>
                  <a:schemeClr val="accent2"/>
                </a:solidFill>
              </a:rPr>
              <a:t>4</a:t>
            </a:r>
          </a:p>
        </p:txBody>
      </p:sp>
    </p:spTree>
    <p:extLst>
      <p:ext uri="{BB962C8B-B14F-4D97-AF65-F5344CB8AC3E}">
        <p14:creationId xmlns:p14="http://schemas.microsoft.com/office/powerpoint/2010/main" val="220974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2183" y="1708220"/>
            <a:ext cx="8250366" cy="2562329"/>
          </a:xfrm>
        </p:spPr>
        <p:txBody>
          <a:bodyPr>
            <a:normAutofit fontScale="92500" lnSpcReduction="20000"/>
          </a:bodyPr>
          <a:lstStyle/>
          <a:p>
            <a:r>
              <a:rPr lang="en-US" dirty="0"/>
              <a:t>Rapid response is important, but early detection is key</a:t>
            </a:r>
          </a:p>
          <a:p>
            <a:r>
              <a:rPr lang="en-US" dirty="0"/>
              <a:t>Zebra mussels may not enter via public access</a:t>
            </a:r>
          </a:p>
          <a:p>
            <a:r>
              <a:rPr lang="en-US" dirty="0"/>
              <a:t>Starry stonewort grows rapidly and could be confused with a native plant</a:t>
            </a:r>
          </a:p>
          <a:p>
            <a:r>
              <a:rPr lang="en-US" dirty="0"/>
              <a:t>Need more robust monitoring (e.g., volunteers) and coordination </a:t>
            </a:r>
          </a:p>
        </p:txBody>
      </p:sp>
      <p:sp>
        <p:nvSpPr>
          <p:cNvPr id="3" name="Title 2"/>
          <p:cNvSpPr>
            <a:spLocks noGrp="1"/>
          </p:cNvSpPr>
          <p:nvPr>
            <p:ph type="title"/>
          </p:nvPr>
        </p:nvSpPr>
        <p:spPr/>
        <p:txBody>
          <a:bodyPr/>
          <a:lstStyle/>
          <a:p>
            <a:r>
              <a:rPr lang="en-US" dirty="0"/>
              <a:t>Lessons Learned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435" y="4074183"/>
            <a:ext cx="4069580" cy="2289139"/>
          </a:xfrm>
          <a:prstGeom prst="rect">
            <a:avLst/>
          </a:prstGeom>
        </p:spPr>
      </p:pic>
      <p:pic>
        <p:nvPicPr>
          <p:cNvPr id="6" name="Picture 5">
            <a:extLst>
              <a:ext uri="{FF2B5EF4-FFF2-40B4-BE49-F238E27FC236}">
                <a16:creationId xmlns:a16="http://schemas.microsoft.com/office/drawing/2014/main" id="{B7230C5A-2AEE-4E1A-AC65-69086387E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1665" y="6097459"/>
            <a:ext cx="531726" cy="531726"/>
          </a:xfrm>
          <a:prstGeom prst="rect">
            <a:avLst/>
          </a:prstGeom>
        </p:spPr>
      </p:pic>
      <p:sp>
        <p:nvSpPr>
          <p:cNvPr id="4" name="TextBox 3"/>
          <p:cNvSpPr txBox="1"/>
          <p:nvPr/>
        </p:nvSpPr>
        <p:spPr>
          <a:xfrm>
            <a:off x="3984552" y="6363322"/>
            <a:ext cx="2261463" cy="276999"/>
          </a:xfrm>
          <a:prstGeom prst="rect">
            <a:avLst/>
          </a:prstGeom>
          <a:noFill/>
        </p:spPr>
        <p:txBody>
          <a:bodyPr wrap="square" rtlCol="0">
            <a:spAutoFit/>
          </a:bodyPr>
          <a:lstStyle/>
          <a:p>
            <a:pPr algn="r"/>
            <a:r>
              <a:rPr lang="en-US" sz="1200" i="1" dirty="0"/>
              <a:t>Photo: Fortin Consulting</a:t>
            </a:r>
          </a:p>
        </p:txBody>
      </p:sp>
    </p:spTree>
    <p:extLst>
      <p:ext uri="{BB962C8B-B14F-4D97-AF65-F5344CB8AC3E}">
        <p14:creationId xmlns:p14="http://schemas.microsoft.com/office/powerpoint/2010/main" val="235847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88777" y="1518009"/>
            <a:ext cx="7082613" cy="4944435"/>
          </a:xfrm>
        </p:spPr>
        <p:txBody>
          <a:bodyPr>
            <a:noAutofit/>
          </a:bodyPr>
          <a:lstStyle/>
          <a:p>
            <a:pPr marL="0" indent="0">
              <a:buNone/>
            </a:pPr>
            <a:r>
              <a:rPr lang="en-US" b="1" dirty="0"/>
              <a:t>Web Link to AIS Rapid Response Plan:</a:t>
            </a:r>
          </a:p>
          <a:p>
            <a:pPr marL="0" indent="0">
              <a:buNone/>
            </a:pPr>
            <a:r>
              <a:rPr lang="en-US" dirty="0"/>
              <a:t>http://www.bassettcreekwmo.org/application/files/9315/3962/9769/Final_BCWMC_AIS_Rapid_Response_Plan.pdf</a:t>
            </a:r>
            <a:endParaRPr lang="en-US" sz="2400" dirty="0"/>
          </a:p>
          <a:p>
            <a:pPr marL="0" indent="0">
              <a:buNone/>
            </a:pPr>
            <a:r>
              <a:rPr lang="en-US" b="1" dirty="0"/>
              <a:t>Contact Information:</a:t>
            </a:r>
          </a:p>
          <a:p>
            <a:r>
              <a:rPr lang="en-US" dirty="0">
                <a:solidFill>
                  <a:schemeClr val="bg1"/>
                </a:solidFill>
                <a:hlinkClick r:id="rId3"/>
              </a:rPr>
              <a:t>laura.jester@keystonewaters.com</a:t>
            </a:r>
            <a:endParaRPr lang="en-US" dirty="0">
              <a:solidFill>
                <a:schemeClr val="bg1"/>
              </a:solidFill>
            </a:endParaRPr>
          </a:p>
          <a:p>
            <a:r>
              <a:rPr lang="en-US" dirty="0">
                <a:solidFill>
                  <a:srgbClr val="FFFFFF"/>
                </a:solidFill>
                <a:hlinkClick r:id="rId4"/>
              </a:rPr>
              <a:t>MRattei@barr.com</a:t>
            </a:r>
            <a:endParaRPr lang="en-US" dirty="0">
              <a:solidFill>
                <a:srgbClr val="FFFFFF"/>
              </a:solidFill>
            </a:endParaRPr>
          </a:p>
          <a:p>
            <a:r>
              <a:rPr lang="en-US" dirty="0">
                <a:solidFill>
                  <a:srgbClr val="FFFFFF"/>
                </a:solidFill>
                <a:hlinkClick r:id="rId5"/>
              </a:rPr>
              <a:t>KChandler@barr.com</a:t>
            </a:r>
            <a:endParaRPr lang="en-US" dirty="0">
              <a:solidFill>
                <a:srgbClr val="FFFFFF"/>
              </a:solidFill>
            </a:endParaRPr>
          </a:p>
          <a:p>
            <a:endParaRPr lang="en-US" dirty="0"/>
          </a:p>
        </p:txBody>
      </p:sp>
      <p:sp>
        <p:nvSpPr>
          <p:cNvPr id="2" name="Title 1"/>
          <p:cNvSpPr>
            <a:spLocks noGrp="1"/>
          </p:cNvSpPr>
          <p:nvPr>
            <p:ph type="title"/>
          </p:nvPr>
        </p:nvSpPr>
        <p:spPr/>
        <p:txBody>
          <a:bodyPr>
            <a:normAutofit/>
          </a:bodyPr>
          <a:lstStyle/>
          <a:p>
            <a:r>
              <a:rPr lang="en-US" sz="3200" dirty="0"/>
              <a:t>Questions?</a:t>
            </a:r>
          </a:p>
        </p:txBody>
      </p:sp>
      <p:pic>
        <p:nvPicPr>
          <p:cNvPr id="3" name="Picture 2">
            <a:extLst>
              <a:ext uri="{FF2B5EF4-FFF2-40B4-BE49-F238E27FC236}">
                <a16:creationId xmlns:a16="http://schemas.microsoft.com/office/drawing/2014/main" id="{B7230C5A-2AEE-4E1A-AC65-69086387E9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056" y="6107513"/>
            <a:ext cx="531726" cy="53172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10" y="1518009"/>
            <a:ext cx="1097280" cy="109728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910" y="3990226"/>
            <a:ext cx="1097280" cy="1097280"/>
          </a:xfrm>
          <a:prstGeom prst="rect">
            <a:avLst/>
          </a:prstGeom>
        </p:spPr>
      </p:pic>
    </p:spTree>
    <p:extLst>
      <p:ext uri="{BB962C8B-B14F-4D97-AF65-F5344CB8AC3E}">
        <p14:creationId xmlns:p14="http://schemas.microsoft.com/office/powerpoint/2010/main" val="2972609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53392" y="1208989"/>
            <a:ext cx="3291840" cy="4237774"/>
          </a:xfrm>
          <a:prstGeom prst="rect">
            <a:avLst/>
          </a:prstGeom>
        </p:spPr>
      </p:pic>
      <p:pic>
        <p:nvPicPr>
          <p:cNvPr id="8" name="Picture 7"/>
          <p:cNvPicPr>
            <a:picLocks noChangeAspect="1"/>
          </p:cNvPicPr>
          <p:nvPr/>
        </p:nvPicPr>
        <p:blipFill>
          <a:blip r:embed="rId4"/>
          <a:stretch>
            <a:fillRect/>
          </a:stretch>
        </p:blipFill>
        <p:spPr>
          <a:xfrm>
            <a:off x="4857005" y="1228173"/>
            <a:ext cx="3291840" cy="4218590"/>
          </a:xfrm>
          <a:prstGeom prst="rect">
            <a:avLst/>
          </a:prstGeom>
        </p:spPr>
      </p:pic>
    </p:spTree>
    <p:extLst>
      <p:ext uri="{BB962C8B-B14F-4D97-AF65-F5344CB8AC3E}">
        <p14:creationId xmlns:p14="http://schemas.microsoft.com/office/powerpoint/2010/main" val="413664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60038" y="1786001"/>
            <a:ext cx="6940124" cy="673766"/>
          </a:xfrm>
        </p:spPr>
        <p:txBody>
          <a:bodyPr>
            <a:normAutofit/>
          </a:bodyPr>
          <a:lstStyle/>
          <a:p>
            <a:pPr marL="0" indent="0">
              <a:spcAft>
                <a:spcPts val="5400"/>
              </a:spcAft>
              <a:buNone/>
            </a:pPr>
            <a:r>
              <a:rPr lang="en-US" dirty="0"/>
              <a:t>AIS problem and committee concepts</a:t>
            </a:r>
          </a:p>
        </p:txBody>
      </p:sp>
      <p:sp>
        <p:nvSpPr>
          <p:cNvPr id="2" name="Title 1"/>
          <p:cNvSpPr>
            <a:spLocks noGrp="1"/>
          </p:cNvSpPr>
          <p:nvPr>
            <p:ph type="title"/>
          </p:nvPr>
        </p:nvSpPr>
        <p:spPr/>
        <p:txBody>
          <a:bodyPr>
            <a:normAutofit/>
          </a:bodyPr>
          <a:lstStyle/>
          <a:p>
            <a:r>
              <a:rPr lang="en-US" sz="3200" dirty="0"/>
              <a:t>Presentation Overview</a:t>
            </a:r>
          </a:p>
        </p:txBody>
      </p:sp>
      <p:pic>
        <p:nvPicPr>
          <p:cNvPr id="4" name="Picture 3">
            <a:extLst>
              <a:ext uri="{FF2B5EF4-FFF2-40B4-BE49-F238E27FC236}">
                <a16:creationId xmlns:a16="http://schemas.microsoft.com/office/drawing/2014/main" id="{CF77B5B7-605D-4073-8920-724FA7004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934" y="6097674"/>
            <a:ext cx="531726" cy="53172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414" y="1548065"/>
            <a:ext cx="1005840" cy="10058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414" y="2729336"/>
            <a:ext cx="1005840" cy="10058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63" y="3988180"/>
            <a:ext cx="1005840" cy="100584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363" y="5159148"/>
            <a:ext cx="1005840" cy="1005840"/>
          </a:xfrm>
          <a:prstGeom prst="rect">
            <a:avLst/>
          </a:prstGeom>
        </p:spPr>
      </p:pic>
      <p:sp>
        <p:nvSpPr>
          <p:cNvPr id="12" name="Content Placeholder 4"/>
          <p:cNvSpPr txBox="1">
            <a:spLocks/>
          </p:cNvSpPr>
          <p:nvPr/>
        </p:nvSpPr>
        <p:spPr>
          <a:xfrm>
            <a:off x="2060038" y="2753914"/>
            <a:ext cx="6909301" cy="1026862"/>
          </a:xfrm>
          <a:prstGeom prst="rect">
            <a:avLst/>
          </a:prstGeom>
        </p:spPr>
        <p:txBody>
          <a:bodyPr vert="horz" lIns="0" tIns="45720" rIns="0" bIns="45720" rtlCol="0">
            <a:normAutofit/>
          </a:bodyPr>
          <a:lstStyle>
            <a:lvl1pPr marL="257168" indent="-257168" algn="l" defTabSz="685783" rtl="0" eaLnBrk="1" latinLnBrk="0" hangingPunct="1">
              <a:spcBef>
                <a:spcPts val="0"/>
              </a:spcBef>
              <a:spcAft>
                <a:spcPts val="900"/>
              </a:spcAft>
              <a:buClr>
                <a:schemeClr val="accent1"/>
              </a:buClr>
              <a:buFont typeface="Wingdings" panose="05000000000000000000" pitchFamily="2" charset="2"/>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199" indent="-214308" algn="l" defTabSz="685783" rtl="0" eaLnBrk="1" latinLnBrk="0" hangingPunct="1">
              <a:spcBef>
                <a:spcPts val="0"/>
              </a:spcBef>
              <a:spcAft>
                <a:spcPts val="900"/>
              </a:spcAft>
              <a:buClr>
                <a:schemeClr val="accent1"/>
              </a:buClr>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76269" indent="-216689" algn="l" defTabSz="685783" rtl="0" eaLnBrk="1" latinLnBrk="0" hangingPunct="1">
              <a:spcBef>
                <a:spcPts val="0"/>
              </a:spcBef>
              <a:spcAft>
                <a:spcPts val="900"/>
              </a:spcAft>
              <a:buClr>
                <a:schemeClr val="accent1"/>
              </a:buClr>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20"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5400"/>
              </a:spcAft>
              <a:buFont typeface="Wingdings" panose="05000000000000000000" pitchFamily="2" charset="2"/>
              <a:buNone/>
            </a:pPr>
            <a:r>
              <a:rPr lang="en-US" dirty="0"/>
              <a:t>Process and framework for </a:t>
            </a:r>
            <a:br>
              <a:rPr lang="en-US" dirty="0"/>
            </a:br>
            <a:r>
              <a:rPr lang="en-US" dirty="0"/>
              <a:t>developing AIS role</a:t>
            </a:r>
          </a:p>
        </p:txBody>
      </p:sp>
      <p:sp>
        <p:nvSpPr>
          <p:cNvPr id="13" name="Content Placeholder 4"/>
          <p:cNvSpPr txBox="1">
            <a:spLocks/>
          </p:cNvSpPr>
          <p:nvPr/>
        </p:nvSpPr>
        <p:spPr>
          <a:xfrm>
            <a:off x="2060038" y="3979449"/>
            <a:ext cx="6909301" cy="922821"/>
          </a:xfrm>
          <a:prstGeom prst="rect">
            <a:avLst/>
          </a:prstGeom>
        </p:spPr>
        <p:txBody>
          <a:bodyPr vert="horz" lIns="0" tIns="45720" rIns="0" bIns="45720" rtlCol="0">
            <a:normAutofit lnSpcReduction="10000"/>
          </a:bodyPr>
          <a:lstStyle>
            <a:lvl1pPr marL="257168" indent="-257168" algn="l" defTabSz="685783" rtl="0" eaLnBrk="1" latinLnBrk="0" hangingPunct="1">
              <a:spcBef>
                <a:spcPts val="0"/>
              </a:spcBef>
              <a:spcAft>
                <a:spcPts val="900"/>
              </a:spcAft>
              <a:buClr>
                <a:schemeClr val="accent1"/>
              </a:buClr>
              <a:buFont typeface="Wingdings" panose="05000000000000000000" pitchFamily="2" charset="2"/>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199" indent="-214308" algn="l" defTabSz="685783" rtl="0" eaLnBrk="1" latinLnBrk="0" hangingPunct="1">
              <a:spcBef>
                <a:spcPts val="0"/>
              </a:spcBef>
              <a:spcAft>
                <a:spcPts val="900"/>
              </a:spcAft>
              <a:buClr>
                <a:schemeClr val="accent1"/>
              </a:buClr>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76269" indent="-216689" algn="l" defTabSz="685783" rtl="0" eaLnBrk="1" latinLnBrk="0" hangingPunct="1">
              <a:spcBef>
                <a:spcPts val="0"/>
              </a:spcBef>
              <a:spcAft>
                <a:spcPts val="900"/>
              </a:spcAft>
              <a:buClr>
                <a:schemeClr val="accent1"/>
              </a:buClr>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20"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5400"/>
              </a:spcAft>
              <a:buFont typeface="Wingdings" panose="05000000000000000000" pitchFamily="2" charset="2"/>
              <a:buNone/>
            </a:pPr>
            <a:r>
              <a:rPr lang="en-US" dirty="0"/>
              <a:t>Rapid Response Plan for </a:t>
            </a:r>
            <a:br>
              <a:rPr lang="en-US" dirty="0"/>
            </a:br>
            <a:r>
              <a:rPr lang="en-US" dirty="0"/>
              <a:t>BCWMC’s priority lakes</a:t>
            </a:r>
          </a:p>
        </p:txBody>
      </p:sp>
      <p:sp>
        <p:nvSpPr>
          <p:cNvPr id="14" name="Content Placeholder 4"/>
          <p:cNvSpPr txBox="1">
            <a:spLocks/>
          </p:cNvSpPr>
          <p:nvPr/>
        </p:nvSpPr>
        <p:spPr>
          <a:xfrm>
            <a:off x="1952090" y="5100943"/>
            <a:ext cx="5767844" cy="1340954"/>
          </a:xfrm>
          <a:prstGeom prst="rect">
            <a:avLst/>
          </a:prstGeom>
        </p:spPr>
        <p:txBody>
          <a:bodyPr vert="horz" lIns="0" tIns="45720" rIns="0" bIns="45720" rtlCol="0">
            <a:noAutofit/>
          </a:bodyPr>
          <a:lstStyle>
            <a:lvl1pPr marL="257168" indent="-257168" algn="l" defTabSz="685783" rtl="0" eaLnBrk="1" latinLnBrk="0" hangingPunct="1">
              <a:spcBef>
                <a:spcPts val="0"/>
              </a:spcBef>
              <a:spcAft>
                <a:spcPts val="900"/>
              </a:spcAft>
              <a:buClr>
                <a:schemeClr val="accent1"/>
              </a:buClr>
              <a:buFont typeface="Wingdings" panose="05000000000000000000" pitchFamily="2" charset="2"/>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199" indent="-214308" algn="l" defTabSz="685783" rtl="0" eaLnBrk="1" latinLnBrk="0" hangingPunct="1">
              <a:spcBef>
                <a:spcPts val="0"/>
              </a:spcBef>
              <a:spcAft>
                <a:spcPts val="900"/>
              </a:spcAft>
              <a:buClr>
                <a:schemeClr val="accent1"/>
              </a:buClr>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76269" indent="-216689" algn="l" defTabSz="685783" rtl="0" eaLnBrk="1" latinLnBrk="0" hangingPunct="1">
              <a:spcBef>
                <a:spcPts val="0"/>
              </a:spcBef>
              <a:spcAft>
                <a:spcPts val="900"/>
              </a:spcAft>
              <a:buClr>
                <a:schemeClr val="accent1"/>
              </a:buClr>
              <a:buFont typeface="Arial" panose="020B0604020202020204"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20"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5400"/>
              </a:spcAft>
              <a:buFont typeface="Wingdings" panose="05000000000000000000" pitchFamily="2" charset="2"/>
              <a:buNone/>
            </a:pPr>
            <a:r>
              <a:rPr lang="en-US" dirty="0"/>
              <a:t>Rapid Response Plan for key AIS: </a:t>
            </a:r>
            <a:br>
              <a:rPr lang="en-US" dirty="0"/>
            </a:br>
            <a:r>
              <a:rPr lang="en-US" dirty="0"/>
              <a:t>zebra mussels, starry stonewort, and </a:t>
            </a:r>
            <a:br>
              <a:rPr lang="en-US" dirty="0"/>
            </a:br>
            <a:r>
              <a:rPr lang="en-US" dirty="0"/>
              <a:t>Eurasian watermilfoil</a:t>
            </a:r>
          </a:p>
        </p:txBody>
      </p:sp>
    </p:spTree>
    <p:extLst>
      <p:ext uri="{BB962C8B-B14F-4D97-AF65-F5344CB8AC3E}">
        <p14:creationId xmlns:p14="http://schemas.microsoft.com/office/powerpoint/2010/main" val="267516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182" y="4174957"/>
            <a:ext cx="8106649" cy="2189747"/>
          </a:xfrm>
        </p:spPr>
        <p:txBody>
          <a:bodyPr/>
          <a:lstStyle/>
          <a:p>
            <a:r>
              <a:rPr lang="en-US" dirty="0"/>
              <a:t>Widespread concern about AIS</a:t>
            </a:r>
          </a:p>
          <a:p>
            <a:r>
              <a:rPr lang="en-US" dirty="0"/>
              <a:t>Multiple stakeholders involved in addressing AIS</a:t>
            </a:r>
          </a:p>
          <a:p>
            <a:r>
              <a:rPr lang="en-US" dirty="0"/>
              <a:t>Unclear role for BCWMC in AIS issues</a:t>
            </a:r>
          </a:p>
        </p:txBody>
      </p:sp>
      <p:sp>
        <p:nvSpPr>
          <p:cNvPr id="2" name="Title 1"/>
          <p:cNvSpPr>
            <a:spLocks noGrp="1"/>
          </p:cNvSpPr>
          <p:nvPr>
            <p:ph type="title"/>
          </p:nvPr>
        </p:nvSpPr>
        <p:spPr/>
        <p:txBody>
          <a:bodyPr>
            <a:noAutofit/>
          </a:bodyPr>
          <a:lstStyle/>
          <a:p>
            <a:r>
              <a:rPr lang="en-US" sz="3200" dirty="0"/>
              <a:t>Problem</a:t>
            </a:r>
          </a:p>
        </p:txBody>
      </p:sp>
      <p:pic>
        <p:nvPicPr>
          <p:cNvPr id="5" name="Picture 4">
            <a:extLst>
              <a:ext uri="{FF2B5EF4-FFF2-40B4-BE49-F238E27FC236}">
                <a16:creationId xmlns:a16="http://schemas.microsoft.com/office/drawing/2014/main" id="{555B107A-5641-42DA-B121-A56EAFD80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934" y="6097674"/>
            <a:ext cx="531726" cy="531726"/>
          </a:xfrm>
          <a:prstGeom prst="rect">
            <a:avLst/>
          </a:prstGeom>
        </p:spPr>
      </p:pic>
      <p:pic>
        <p:nvPicPr>
          <p:cNvPr id="6" name="Picture 5">
            <a:extLst>
              <a:ext uri="{FF2B5EF4-FFF2-40B4-BE49-F238E27FC236}">
                <a16:creationId xmlns:a16="http://schemas.microsoft.com/office/drawing/2014/main" id="{EA7AAA64-E1FE-4C32-ADBC-C0E35B12A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113" b="30534"/>
          <a:stretch/>
        </p:blipFill>
        <p:spPr>
          <a:xfrm>
            <a:off x="592183" y="1566110"/>
            <a:ext cx="7863840" cy="2261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02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515" y="1350335"/>
            <a:ext cx="8701833" cy="5029200"/>
          </a:xfrm>
          <a:blipFill dpi="0" rotWithShape="1">
            <a:blip r:embed="rId3" cstate="print">
              <a:alphaModFix amt="66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a:blipFill>
        </p:spPr>
        <p:txBody>
          <a:bodyPr>
            <a:normAutofit/>
          </a:bodyPr>
          <a:lstStyle/>
          <a:p>
            <a:r>
              <a:rPr lang="en-US" dirty="0">
                <a:solidFill>
                  <a:srgbClr val="000000"/>
                </a:solidFill>
              </a:rPr>
              <a:t>Included BCWMC Commissioners and staff, city staff, representatives from lake groups, Three Rivers Park District, Minneapolis Park and Rec Board, Hennepin County, DNR, Met Council</a:t>
            </a:r>
          </a:p>
          <a:p>
            <a:r>
              <a:rPr lang="en-US" dirty="0">
                <a:solidFill>
                  <a:srgbClr val="000000"/>
                </a:solidFill>
              </a:rPr>
              <a:t>Met 8 times (June 2016 – June 2017)</a:t>
            </a:r>
          </a:p>
          <a:p>
            <a:endParaRPr lang="en-US" dirty="0">
              <a:solidFill>
                <a:srgbClr val="000000"/>
              </a:solidFill>
            </a:endParaRPr>
          </a:p>
          <a:p>
            <a:endParaRPr lang="en-US" sz="1400" dirty="0">
              <a:solidFill>
                <a:srgbClr val="000000"/>
              </a:solidFill>
            </a:endParaRPr>
          </a:p>
          <a:p>
            <a:r>
              <a:rPr lang="en-US" dirty="0">
                <a:solidFill>
                  <a:srgbClr val="000000"/>
                </a:solidFill>
              </a:rPr>
              <a:t>Reviewed current status of AIS:</a:t>
            </a:r>
          </a:p>
          <a:p>
            <a:pPr lvl="1"/>
            <a:r>
              <a:rPr lang="en-US" dirty="0">
                <a:solidFill>
                  <a:srgbClr val="000000"/>
                </a:solidFill>
              </a:rPr>
              <a:t>Where is AIS and how is it transported?</a:t>
            </a:r>
          </a:p>
          <a:p>
            <a:pPr lvl="1"/>
            <a:r>
              <a:rPr lang="en-US" dirty="0">
                <a:solidFill>
                  <a:srgbClr val="000000"/>
                </a:solidFill>
              </a:rPr>
              <a:t>Who is doing what right now?</a:t>
            </a:r>
          </a:p>
        </p:txBody>
      </p:sp>
      <p:sp>
        <p:nvSpPr>
          <p:cNvPr id="2" name="Title 1"/>
          <p:cNvSpPr>
            <a:spLocks noGrp="1"/>
          </p:cNvSpPr>
          <p:nvPr>
            <p:ph type="title"/>
          </p:nvPr>
        </p:nvSpPr>
        <p:spPr/>
        <p:txBody>
          <a:bodyPr>
            <a:noAutofit/>
          </a:bodyPr>
          <a:lstStyle/>
          <a:p>
            <a:r>
              <a:rPr lang="en-US" sz="3200" dirty="0"/>
              <a:t>Created APM/AIS Committee</a:t>
            </a:r>
          </a:p>
        </p:txBody>
      </p:sp>
      <p:pic>
        <p:nvPicPr>
          <p:cNvPr id="5" name="Picture 4">
            <a:extLst>
              <a:ext uri="{FF2B5EF4-FFF2-40B4-BE49-F238E27FC236}">
                <a16:creationId xmlns:a16="http://schemas.microsoft.com/office/drawing/2014/main" id="{555B107A-5641-42DA-B121-A56EAFD80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934" y="6097674"/>
            <a:ext cx="531726" cy="531726"/>
          </a:xfrm>
          <a:prstGeom prst="rect">
            <a:avLst/>
          </a:prstGeom>
        </p:spPr>
      </p:pic>
    </p:spTree>
    <p:extLst>
      <p:ext uri="{BB962C8B-B14F-4D97-AF65-F5344CB8AC3E}">
        <p14:creationId xmlns:p14="http://schemas.microsoft.com/office/powerpoint/2010/main" val="3442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2" name="Title 1"/>
          <p:cNvSpPr>
            <a:spLocks noGrp="1"/>
          </p:cNvSpPr>
          <p:nvPr>
            <p:ph type="title"/>
          </p:nvPr>
        </p:nvSpPr>
        <p:spPr>
          <a:xfrm>
            <a:off x="592182" y="228600"/>
            <a:ext cx="7914819" cy="990600"/>
          </a:xfrm>
        </p:spPr>
        <p:txBody>
          <a:bodyPr>
            <a:noAutofit/>
          </a:bodyPr>
          <a:lstStyle/>
          <a:p>
            <a:r>
              <a:rPr lang="en-US" sz="3200" dirty="0"/>
              <a:t>BCWMC APM/AIS Committee Concepts</a:t>
            </a:r>
          </a:p>
        </p:txBody>
      </p:sp>
      <p:graphicFrame>
        <p:nvGraphicFramePr>
          <p:cNvPr id="3" name="Table 2">
            <a:extLst>
              <a:ext uri="{FF2B5EF4-FFF2-40B4-BE49-F238E27FC236}">
                <a16:creationId xmlns:a16="http://schemas.microsoft.com/office/drawing/2014/main" id="{E606C95A-5B1D-4D86-8889-CA129ABEB3F3}"/>
              </a:ext>
            </a:extLst>
          </p:cNvPr>
          <p:cNvGraphicFramePr>
            <a:graphicFrameLocks noGrp="1"/>
          </p:cNvGraphicFramePr>
          <p:nvPr>
            <p:extLst>
              <p:ext uri="{D42A27DB-BD31-4B8C-83A1-F6EECF244321}">
                <p14:modId xmlns:p14="http://schemas.microsoft.com/office/powerpoint/2010/main" val="4246552061"/>
              </p:ext>
            </p:extLst>
          </p:nvPr>
        </p:nvGraphicFramePr>
        <p:xfrm>
          <a:off x="312440" y="1455821"/>
          <a:ext cx="8673017" cy="5127592"/>
        </p:xfrm>
        <a:graphic>
          <a:graphicData uri="http://schemas.openxmlformats.org/drawingml/2006/table">
            <a:tbl>
              <a:tblPr firstRow="1" firstCol="1" bandRow="1">
                <a:tableStyleId>{5C22544A-7EE6-4342-B048-85BDC9FD1C3A}</a:tableStyleId>
              </a:tblPr>
              <a:tblGrid>
                <a:gridCol w="4233365">
                  <a:extLst>
                    <a:ext uri="{9D8B030D-6E8A-4147-A177-3AD203B41FA5}">
                      <a16:colId xmlns:a16="http://schemas.microsoft.com/office/drawing/2014/main" val="2883359338"/>
                    </a:ext>
                  </a:extLst>
                </a:gridCol>
                <a:gridCol w="1395663">
                  <a:extLst>
                    <a:ext uri="{9D8B030D-6E8A-4147-A177-3AD203B41FA5}">
                      <a16:colId xmlns:a16="http://schemas.microsoft.com/office/drawing/2014/main" val="499706237"/>
                    </a:ext>
                  </a:extLst>
                </a:gridCol>
                <a:gridCol w="1491915">
                  <a:extLst>
                    <a:ext uri="{9D8B030D-6E8A-4147-A177-3AD203B41FA5}">
                      <a16:colId xmlns:a16="http://schemas.microsoft.com/office/drawing/2014/main" val="2871669788"/>
                    </a:ext>
                  </a:extLst>
                </a:gridCol>
                <a:gridCol w="1552074">
                  <a:extLst>
                    <a:ext uri="{9D8B030D-6E8A-4147-A177-3AD203B41FA5}">
                      <a16:colId xmlns:a16="http://schemas.microsoft.com/office/drawing/2014/main" val="412538147"/>
                    </a:ext>
                  </a:extLst>
                </a:gridCol>
              </a:tblGrid>
              <a:tr h="956585">
                <a:tc>
                  <a:txBody>
                    <a:bodyPr/>
                    <a:lstStyle/>
                    <a:p>
                      <a:pPr marL="0" marR="0">
                        <a:spcBef>
                          <a:spcPts val="0"/>
                        </a:spcBef>
                        <a:spcAft>
                          <a:spcPts val="0"/>
                        </a:spcAft>
                      </a:pPr>
                      <a:r>
                        <a:rPr lang="en-US" sz="1400" spc="20" dirty="0">
                          <a:effectLst/>
                        </a:rPr>
                        <a:t> </a:t>
                      </a:r>
                    </a:p>
                    <a:p>
                      <a:pPr marL="0" marR="0">
                        <a:spcBef>
                          <a:spcPts val="0"/>
                        </a:spcBef>
                        <a:spcAft>
                          <a:spcPts val="0"/>
                        </a:spcAft>
                      </a:pPr>
                      <a:r>
                        <a:rPr lang="en-US" sz="2000" spc="20">
                          <a:effectLst/>
                        </a:rPr>
                        <a:t>PRIMARY PROJECT </a:t>
                      </a:r>
                      <a:r>
                        <a:rPr lang="en-US" sz="2000" spc="20" dirty="0">
                          <a:effectLst/>
                        </a:rPr>
                        <a:t>OBJECTIVE</a:t>
                      </a:r>
                      <a:endPar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b="1" spc="20" dirty="0">
                          <a:effectLst/>
                        </a:rPr>
                        <a:t>BCWMC should be involved</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b="1" spc="20" dirty="0">
                          <a:effectLst/>
                        </a:rPr>
                        <a:t>BCWMC should partner </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b="1" spc="20" dirty="0">
                          <a:effectLst/>
                        </a:rPr>
                        <a:t>No BCWMC role</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3898606"/>
                  </a:ext>
                </a:extLst>
              </a:tr>
              <a:tr h="542065">
                <a:tc>
                  <a:txBody>
                    <a:bodyPr/>
                    <a:lstStyle/>
                    <a:p>
                      <a:pPr marL="0" marR="0">
                        <a:spcBef>
                          <a:spcPts val="0"/>
                        </a:spcBef>
                        <a:spcAft>
                          <a:spcPts val="0"/>
                        </a:spcAft>
                      </a:pPr>
                      <a:r>
                        <a:rPr lang="en-US" sz="2000" b="0" spc="20" dirty="0">
                          <a:effectLst/>
                        </a:rPr>
                        <a:t>Improve water quality</a:t>
                      </a:r>
                    </a:p>
                    <a:p>
                      <a:pPr marL="0" marR="0">
                        <a:spcBef>
                          <a:spcPts val="0"/>
                        </a:spcBef>
                        <a:spcAft>
                          <a:spcPts val="0"/>
                        </a:spcAft>
                      </a:pPr>
                      <a:r>
                        <a:rPr lang="en-US" sz="1400" b="0" spc="20" dirty="0">
                          <a:effectLst/>
                        </a:rPr>
                        <a:t> </a:t>
                      </a:r>
                      <a:endParaRPr lang="en-US" sz="1400" b="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b="1" spc="20" dirty="0">
                          <a:effectLst/>
                        </a:rPr>
                        <a:t>X</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spc="20" dirty="0">
                          <a:effectLst/>
                        </a:rPr>
                        <a:t> </a:t>
                      </a:r>
                      <a:endParaRPr lang="en-US" sz="14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spc="20" dirty="0">
                          <a:effectLst/>
                        </a:rPr>
                        <a:t> </a:t>
                      </a:r>
                      <a:endParaRPr lang="en-US" sz="140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0250787"/>
                  </a:ext>
                </a:extLst>
              </a:tr>
              <a:tr h="860926">
                <a:tc>
                  <a:txBody>
                    <a:bodyPr/>
                    <a:lstStyle/>
                    <a:p>
                      <a:pPr marL="0" marR="0">
                        <a:spcBef>
                          <a:spcPts val="0"/>
                        </a:spcBef>
                        <a:spcAft>
                          <a:spcPts val="0"/>
                        </a:spcAft>
                      </a:pPr>
                      <a:r>
                        <a:rPr lang="en-US" sz="2000" b="0" spc="20" dirty="0">
                          <a:effectLst/>
                        </a:rPr>
                        <a:t>Improve habitat and the overall ecology of the waterbody</a:t>
                      </a:r>
                    </a:p>
                    <a:p>
                      <a:pPr marL="0" marR="0">
                        <a:spcBef>
                          <a:spcPts val="0"/>
                        </a:spcBef>
                        <a:spcAft>
                          <a:spcPts val="0"/>
                        </a:spcAft>
                      </a:pPr>
                      <a:r>
                        <a:rPr lang="en-US" sz="1400" b="0" spc="20" dirty="0">
                          <a:effectLst/>
                        </a:rPr>
                        <a:t> </a:t>
                      </a:r>
                      <a:endParaRPr lang="en-US" sz="1400" b="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br>
                        <a:rPr lang="en-US" sz="1400" b="1" spc="20" dirty="0">
                          <a:effectLst/>
                        </a:rPr>
                      </a:br>
                      <a:r>
                        <a:rPr lang="en-US" sz="2000" b="1" spc="20" dirty="0">
                          <a:effectLst/>
                        </a:rPr>
                        <a:t>X</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7108886"/>
                  </a:ext>
                </a:extLst>
              </a:tr>
              <a:tr h="592216">
                <a:tc>
                  <a:txBody>
                    <a:bodyPr/>
                    <a:lstStyle/>
                    <a:p>
                      <a:pPr marL="0" marR="0">
                        <a:spcBef>
                          <a:spcPts val="600"/>
                        </a:spcBef>
                        <a:spcAft>
                          <a:spcPts val="0"/>
                        </a:spcAft>
                      </a:pPr>
                      <a:r>
                        <a:rPr lang="en-US" sz="2000" b="0" spc="20" dirty="0">
                          <a:effectLst/>
                        </a:rPr>
                        <a:t>Protect the function or capacity of flood control project </a:t>
                      </a:r>
                    </a:p>
                    <a:p>
                      <a:pPr marL="0" marR="0">
                        <a:spcBef>
                          <a:spcPts val="0"/>
                        </a:spcBef>
                        <a:spcAft>
                          <a:spcPts val="0"/>
                        </a:spcAft>
                      </a:pPr>
                      <a:r>
                        <a:rPr lang="en-US" sz="1400" b="0" spc="20" dirty="0">
                          <a:effectLst/>
                        </a:rPr>
                        <a:t> </a:t>
                      </a:r>
                      <a:endParaRPr lang="en-US" sz="1400" b="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br>
                        <a:rPr lang="en-US" sz="1400" b="1" spc="20" dirty="0">
                          <a:effectLst/>
                        </a:rPr>
                      </a:br>
                      <a:r>
                        <a:rPr lang="en-US" sz="2000" b="1" spc="20" dirty="0">
                          <a:effectLst/>
                        </a:rPr>
                        <a:t>X</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27006272"/>
                  </a:ext>
                </a:extLst>
              </a:tr>
              <a:tr h="542065">
                <a:tc>
                  <a:txBody>
                    <a:bodyPr/>
                    <a:lstStyle/>
                    <a:p>
                      <a:pPr marL="0" marR="0">
                        <a:spcBef>
                          <a:spcPts val="0"/>
                        </a:spcBef>
                        <a:spcAft>
                          <a:spcPts val="0"/>
                        </a:spcAft>
                      </a:pPr>
                      <a:r>
                        <a:rPr lang="en-US" sz="2000" b="0" spc="20" dirty="0">
                          <a:effectLst/>
                        </a:rPr>
                        <a:t>Improve recreation</a:t>
                      </a:r>
                    </a:p>
                    <a:p>
                      <a:pPr marL="0" marR="0">
                        <a:spcBef>
                          <a:spcPts val="0"/>
                        </a:spcBef>
                        <a:spcAft>
                          <a:spcPts val="0"/>
                        </a:spcAft>
                      </a:pPr>
                      <a:r>
                        <a:rPr lang="en-US" sz="1400" b="0" spc="20" dirty="0">
                          <a:effectLst/>
                        </a:rPr>
                        <a:t> </a:t>
                      </a:r>
                      <a:endParaRPr lang="en-US" sz="1400" b="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br>
                        <a:rPr lang="en-US" sz="1400" b="1" spc="20" dirty="0">
                          <a:effectLst/>
                        </a:rPr>
                      </a:br>
                      <a:r>
                        <a:rPr lang="en-US" sz="2000" b="1" spc="20" dirty="0">
                          <a:effectLst/>
                        </a:rPr>
                        <a:t>X</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1040946"/>
                  </a:ext>
                </a:extLst>
              </a:tr>
              <a:tr h="860926">
                <a:tc>
                  <a:txBody>
                    <a:bodyPr/>
                    <a:lstStyle/>
                    <a:p>
                      <a:pPr marL="0" marR="0">
                        <a:spcBef>
                          <a:spcPts val="0"/>
                        </a:spcBef>
                        <a:spcAft>
                          <a:spcPts val="0"/>
                        </a:spcAft>
                      </a:pPr>
                      <a:r>
                        <a:rPr lang="en-US" sz="2000" b="0" spc="20" dirty="0">
                          <a:effectLst/>
                        </a:rPr>
                        <a:t>Improve or protect human health and safety</a:t>
                      </a:r>
                    </a:p>
                    <a:p>
                      <a:pPr marL="0" marR="0">
                        <a:spcBef>
                          <a:spcPts val="0"/>
                        </a:spcBef>
                        <a:spcAft>
                          <a:spcPts val="0"/>
                        </a:spcAft>
                      </a:pPr>
                      <a:r>
                        <a:rPr lang="en-US" sz="1400" b="0" spc="20" dirty="0">
                          <a:effectLst/>
                        </a:rPr>
                        <a:t> </a:t>
                      </a:r>
                      <a:endParaRPr lang="en-US" sz="1400" b="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br>
                        <a:rPr lang="en-US" sz="1400" b="1" spc="20" dirty="0">
                          <a:effectLst/>
                        </a:rPr>
                      </a:br>
                      <a:r>
                        <a:rPr lang="en-US" sz="2000" b="1" spc="20" dirty="0">
                          <a:effectLst/>
                        </a:rPr>
                        <a:t>X</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1225412"/>
                  </a:ext>
                </a:extLst>
              </a:tr>
              <a:tr h="542065">
                <a:tc>
                  <a:txBody>
                    <a:bodyPr/>
                    <a:lstStyle/>
                    <a:p>
                      <a:pPr marL="0" marR="0">
                        <a:spcBef>
                          <a:spcPts val="0"/>
                        </a:spcBef>
                        <a:spcAft>
                          <a:spcPts val="0"/>
                        </a:spcAft>
                      </a:pPr>
                      <a:r>
                        <a:rPr lang="en-US" sz="2000" b="0" spc="20" dirty="0">
                          <a:effectLst/>
                        </a:rPr>
                        <a:t>Improve aesthetics</a:t>
                      </a:r>
                    </a:p>
                    <a:p>
                      <a:pPr marL="0" marR="0">
                        <a:spcBef>
                          <a:spcPts val="0"/>
                        </a:spcBef>
                        <a:spcAft>
                          <a:spcPts val="0"/>
                        </a:spcAft>
                      </a:pPr>
                      <a:r>
                        <a:rPr lang="en-US" sz="1400" b="0" spc="20" dirty="0">
                          <a:effectLst/>
                        </a:rPr>
                        <a:t> </a:t>
                      </a:r>
                      <a:endParaRPr lang="en-US" sz="1400" b="0"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spc="20" dirty="0">
                          <a:effectLst/>
                        </a:rPr>
                        <a:t> </a:t>
                      </a:r>
                      <a:endParaRPr lang="en-US" sz="14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2000" b="1" spc="20" dirty="0">
                          <a:effectLst/>
                        </a:rPr>
                        <a:t>X</a:t>
                      </a:r>
                      <a:endPar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6796886"/>
                  </a:ext>
                </a:extLst>
              </a:tr>
            </a:tbl>
          </a:graphicData>
        </a:graphic>
      </p:graphicFrame>
    </p:spTree>
    <p:extLst>
      <p:ext uri="{BB962C8B-B14F-4D97-AF65-F5344CB8AC3E}">
        <p14:creationId xmlns:p14="http://schemas.microsoft.com/office/powerpoint/2010/main" val="3309465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42B3434-93DE-4D79-AA55-400EC7281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95" b="5145"/>
          <a:stretch/>
        </p:blipFill>
        <p:spPr>
          <a:xfrm rot="5400000">
            <a:off x="4520099" y="2270319"/>
            <a:ext cx="5212080" cy="3481433"/>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592183" y="1404995"/>
            <a:ext cx="4657911" cy="4114799"/>
          </a:xfrm>
        </p:spPr>
        <p:txBody>
          <a:bodyPr/>
          <a:lstStyle/>
          <a:p>
            <a:r>
              <a:rPr lang="en-US" dirty="0"/>
              <a:t>Early detection</a:t>
            </a:r>
          </a:p>
          <a:p>
            <a:r>
              <a:rPr lang="en-US" dirty="0"/>
              <a:t>Rapid response**</a:t>
            </a:r>
          </a:p>
          <a:p>
            <a:r>
              <a:rPr lang="en-US" dirty="0"/>
              <a:t>Education</a:t>
            </a:r>
          </a:p>
          <a:p>
            <a:r>
              <a:rPr lang="en-US" dirty="0"/>
              <a:t>Inventories, studies, </a:t>
            </a:r>
            <a:br>
              <a:rPr lang="en-US" dirty="0"/>
            </a:br>
            <a:r>
              <a:rPr lang="en-US" dirty="0"/>
              <a:t>and monitoring</a:t>
            </a:r>
          </a:p>
          <a:p>
            <a:r>
              <a:rPr lang="en-US" dirty="0"/>
              <a:t>Access management</a:t>
            </a:r>
          </a:p>
          <a:p>
            <a:r>
              <a:rPr lang="en-US" dirty="0"/>
              <a:t>Partnerships!!</a:t>
            </a:r>
          </a:p>
        </p:txBody>
      </p:sp>
      <p:sp>
        <p:nvSpPr>
          <p:cNvPr id="2" name="Title 1"/>
          <p:cNvSpPr>
            <a:spLocks noGrp="1"/>
          </p:cNvSpPr>
          <p:nvPr>
            <p:ph type="title"/>
          </p:nvPr>
        </p:nvSpPr>
        <p:spPr>
          <a:xfrm>
            <a:off x="592183" y="138874"/>
            <a:ext cx="7772400" cy="990600"/>
          </a:xfrm>
        </p:spPr>
        <p:txBody>
          <a:bodyPr>
            <a:noAutofit/>
          </a:bodyPr>
          <a:lstStyle/>
          <a:p>
            <a:r>
              <a:rPr lang="en-US" sz="3200" dirty="0"/>
              <a:t>Committee Concepts: Recommendations on Prevention</a:t>
            </a:r>
          </a:p>
        </p:txBody>
      </p:sp>
      <p:pic>
        <p:nvPicPr>
          <p:cNvPr id="5" name="Picture 4">
            <a:extLst>
              <a:ext uri="{FF2B5EF4-FFF2-40B4-BE49-F238E27FC236}">
                <a16:creationId xmlns:a16="http://schemas.microsoft.com/office/drawing/2014/main" id="{D28F16DE-B844-4E4F-8C81-BBE596DAE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00" t="4266" r="7812" b="15286"/>
          <a:stretch/>
        </p:blipFill>
        <p:spPr>
          <a:xfrm>
            <a:off x="1237993" y="5106612"/>
            <a:ext cx="3366290" cy="1554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0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1" y="1472395"/>
            <a:ext cx="5252482" cy="5250667"/>
          </a:xfrm>
        </p:spPr>
        <p:txBody>
          <a:bodyPr>
            <a:normAutofit lnSpcReduction="10000"/>
          </a:bodyPr>
          <a:lstStyle/>
          <a:p>
            <a:pPr>
              <a:spcAft>
                <a:spcPts val="1800"/>
              </a:spcAft>
            </a:pPr>
            <a:r>
              <a:rPr lang="en-US" dirty="0"/>
              <a:t>Herbicide treatments </a:t>
            </a:r>
          </a:p>
          <a:p>
            <a:pPr lvl="1">
              <a:spcAft>
                <a:spcPts val="1800"/>
              </a:spcAft>
            </a:pPr>
            <a:r>
              <a:rPr lang="en-US" dirty="0"/>
              <a:t>Funding partner</a:t>
            </a:r>
          </a:p>
          <a:p>
            <a:pPr lvl="1">
              <a:spcAft>
                <a:spcPts val="1800"/>
              </a:spcAft>
            </a:pPr>
            <a:r>
              <a:rPr lang="en-US" dirty="0"/>
              <a:t>Approved </a:t>
            </a:r>
            <a:r>
              <a:rPr lang="en-US" dirty="0" err="1"/>
              <a:t>mgmt</a:t>
            </a:r>
            <a:r>
              <a:rPr lang="en-US" dirty="0"/>
              <a:t> plan to improve WQ or habitat</a:t>
            </a:r>
          </a:p>
          <a:p>
            <a:pPr>
              <a:spcAft>
                <a:spcPts val="1800"/>
              </a:spcAft>
            </a:pPr>
            <a:r>
              <a:rPr lang="en-US" dirty="0"/>
              <a:t>Carp management</a:t>
            </a:r>
          </a:p>
          <a:p>
            <a:pPr>
              <a:spcAft>
                <a:spcPts val="1800"/>
              </a:spcAft>
            </a:pPr>
            <a:r>
              <a:rPr lang="en-US" dirty="0"/>
              <a:t>Water-level management</a:t>
            </a:r>
          </a:p>
          <a:p>
            <a:pPr>
              <a:spcAft>
                <a:spcPts val="1800"/>
              </a:spcAft>
            </a:pPr>
            <a:r>
              <a:rPr lang="en-US" dirty="0"/>
              <a:t>Biological treatments</a:t>
            </a:r>
          </a:p>
          <a:p>
            <a:pPr>
              <a:spcAft>
                <a:spcPts val="1800"/>
              </a:spcAft>
            </a:pPr>
            <a:r>
              <a:rPr lang="en-US" dirty="0"/>
              <a:t>Convening lake groups</a:t>
            </a:r>
          </a:p>
          <a:p>
            <a:pPr lvl="1">
              <a:spcAft>
                <a:spcPts val="1800"/>
              </a:spcAft>
            </a:pPr>
            <a:r>
              <a:rPr lang="en-US" dirty="0"/>
              <a:t>Lake Leaders Workshop Oct 2018</a:t>
            </a:r>
          </a:p>
          <a:p>
            <a:endParaRPr lang="en-US" dirty="0"/>
          </a:p>
        </p:txBody>
      </p:sp>
      <p:sp>
        <p:nvSpPr>
          <p:cNvPr id="2" name="Title 1"/>
          <p:cNvSpPr>
            <a:spLocks noGrp="1"/>
          </p:cNvSpPr>
          <p:nvPr>
            <p:ph type="title"/>
          </p:nvPr>
        </p:nvSpPr>
        <p:spPr>
          <a:xfrm>
            <a:off x="592183" y="134938"/>
            <a:ext cx="7772400" cy="990600"/>
          </a:xfrm>
        </p:spPr>
        <p:txBody>
          <a:bodyPr>
            <a:noAutofit/>
          </a:bodyPr>
          <a:lstStyle/>
          <a:p>
            <a:r>
              <a:rPr lang="en-US" sz="3200" dirty="0"/>
              <a:t>Committee Concepts: Recommendations on Management</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224" y="5553911"/>
            <a:ext cx="531726" cy="531726"/>
          </a:xfrm>
          <a:prstGeom prst="rect">
            <a:avLst/>
          </a:prstGeom>
        </p:spPr>
      </p:pic>
      <p:pic>
        <p:nvPicPr>
          <p:cNvPr id="8" name="Picture 2" descr="Image result for curly-leaf pondweed">
            <a:extLst>
              <a:ext uri="{FF2B5EF4-FFF2-40B4-BE49-F238E27FC236}">
                <a16:creationId xmlns:a16="http://schemas.microsoft.com/office/drawing/2014/main" id="{00D9CAF8-9ACD-4295-BDC0-54C90B3D49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91" r="4620" b="6160"/>
          <a:stretch/>
        </p:blipFill>
        <p:spPr bwMode="auto">
          <a:xfrm>
            <a:off x="5773478" y="1616292"/>
            <a:ext cx="3107471" cy="1621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Image result for common carp">
            <a:extLst>
              <a:ext uri="{FF2B5EF4-FFF2-40B4-BE49-F238E27FC236}">
                <a16:creationId xmlns:a16="http://schemas.microsoft.com/office/drawing/2014/main" id="{D0214713-E86E-468C-BBFF-D6DEAB580C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69" b="10055"/>
          <a:stretch/>
        </p:blipFill>
        <p:spPr bwMode="auto">
          <a:xfrm>
            <a:off x="5773478" y="3618490"/>
            <a:ext cx="3107471" cy="1658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BB6A2F-9C40-4F92-B619-79002C5806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23" t="34387" r="5944"/>
          <a:stretch/>
        </p:blipFill>
        <p:spPr>
          <a:xfrm>
            <a:off x="5773478" y="5577287"/>
            <a:ext cx="3107471" cy="1115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23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235" y="1696456"/>
            <a:ext cx="6445348" cy="4411057"/>
          </a:xfrm>
        </p:spPr>
        <p:txBody>
          <a:bodyPr>
            <a:normAutofit/>
          </a:bodyPr>
          <a:lstStyle/>
          <a:p>
            <a:pPr marL="0" indent="0">
              <a:spcAft>
                <a:spcPts val="2400"/>
              </a:spcAft>
              <a:buNone/>
            </a:pPr>
            <a:r>
              <a:rPr lang="en-US" dirty="0"/>
              <a:t>Commission approved APM/AIS committee recommendation to develop AIS Rapid Response Plan for key species in Priority 1 lakes</a:t>
            </a:r>
          </a:p>
          <a:p>
            <a:pPr marL="0" indent="0">
              <a:spcAft>
                <a:spcPts val="2400"/>
              </a:spcAft>
              <a:buNone/>
            </a:pPr>
            <a:r>
              <a:rPr lang="en-US" dirty="0"/>
              <a:t>BCWMC engineer prepared AIS Rapid Response Plan</a:t>
            </a:r>
          </a:p>
          <a:p>
            <a:pPr marL="0" indent="0">
              <a:spcAft>
                <a:spcPts val="2400"/>
              </a:spcAft>
              <a:buNone/>
            </a:pPr>
            <a:r>
              <a:rPr lang="en-US" dirty="0"/>
              <a:t>February 2018—Commission approved AIS Rapid Response Plan</a:t>
            </a:r>
          </a:p>
        </p:txBody>
      </p:sp>
      <p:sp>
        <p:nvSpPr>
          <p:cNvPr id="2" name="Title 1"/>
          <p:cNvSpPr>
            <a:spLocks noGrp="1"/>
          </p:cNvSpPr>
          <p:nvPr>
            <p:ph type="title"/>
          </p:nvPr>
        </p:nvSpPr>
        <p:spPr/>
        <p:txBody>
          <a:bodyPr>
            <a:noAutofit/>
          </a:bodyPr>
          <a:lstStyle/>
          <a:p>
            <a:r>
              <a:rPr lang="en-US" sz="3200" dirty="0"/>
              <a:t>AIS Rapid Response Plan</a:t>
            </a:r>
          </a:p>
        </p:txBody>
      </p:sp>
      <p:pic>
        <p:nvPicPr>
          <p:cNvPr id="5" name="Picture 4">
            <a:extLst>
              <a:ext uri="{FF2B5EF4-FFF2-40B4-BE49-F238E27FC236}">
                <a16:creationId xmlns:a16="http://schemas.microsoft.com/office/drawing/2014/main" id="{B7230C5A-2AEE-4E1A-AC65-69086387E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947" y="6104367"/>
            <a:ext cx="531726" cy="5317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44" y="1789516"/>
            <a:ext cx="914400" cy="914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44" y="4943127"/>
            <a:ext cx="914400" cy="91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44" y="3645666"/>
            <a:ext cx="914400" cy="914400"/>
          </a:xfrm>
          <a:prstGeom prst="rect">
            <a:avLst/>
          </a:prstGeom>
        </p:spPr>
      </p:pic>
    </p:spTree>
    <p:extLst>
      <p:ext uri="{BB962C8B-B14F-4D97-AF65-F5344CB8AC3E}">
        <p14:creationId xmlns:p14="http://schemas.microsoft.com/office/powerpoint/2010/main" val="5237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rr--Progression 4-3">
  <a:themeElements>
    <a:clrScheme name="Barr PowerPoint palette 2">
      <a:dk1>
        <a:srgbClr val="5A5A5A"/>
      </a:dk1>
      <a:lt1>
        <a:sysClr val="window" lastClr="FFFFFF"/>
      </a:lt1>
      <a:dk2>
        <a:srgbClr val="CDD7A0"/>
      </a:dk2>
      <a:lt2>
        <a:srgbClr val="B9D7EB"/>
      </a:lt2>
      <a:accent1>
        <a:srgbClr val="00509B"/>
      </a:accent1>
      <a:accent2>
        <a:srgbClr val="7D912D"/>
      </a:accent2>
      <a:accent3>
        <a:srgbClr val="FFD264"/>
      </a:accent3>
      <a:accent4>
        <a:srgbClr val="EB8C00"/>
      </a:accent4>
      <a:accent5>
        <a:srgbClr val="7D2828"/>
      </a:accent5>
      <a:accent6>
        <a:srgbClr val="5A2846"/>
      </a:accent6>
      <a:hlink>
        <a:srgbClr val="7F8E2B"/>
      </a:hlink>
      <a:folHlink>
        <a:srgbClr val="00529B"/>
      </a:folHlink>
    </a:clrScheme>
    <a:fontScheme name="Barr fonts">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arr--Progression 4-3" id="{618925B6-8958-4B09-9834-2BEB542ABCB9}" vid="{BC989384-2A86-4E7C-9123-136D7AE61D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9EB1ABC7FE8C439AC8001FD2A51461" ma:contentTypeVersion="4" ma:contentTypeDescription="Create a new document." ma:contentTypeScope="" ma:versionID="aff29d2484cde6a0001da29a80295cf2">
  <xsd:schema xmlns:xsd="http://www.w3.org/2001/XMLSchema" xmlns:xs="http://www.w3.org/2001/XMLSchema" xmlns:p="http://schemas.microsoft.com/office/2006/metadata/properties" xmlns:ns2="2db618f3-e7a2-47b8-addd-1820fbd38c82" targetNamespace="http://schemas.microsoft.com/office/2006/metadata/properties" ma:root="true" ma:fieldsID="12401c64218766ce944c853f55f1ebd7" ns2:_="">
    <xsd:import namespace="2db618f3-e7a2-47b8-addd-1820fbd38c82"/>
    <xsd:element name="properties">
      <xsd:complexType>
        <xsd:sequence>
          <xsd:element name="documentManagement">
            <xsd:complexType>
              <xsd:all>
                <xsd:element ref="ns2:Description0" minOccurs="0"/>
                <xsd:element ref="ns2:Form_x0020__x0023_" minOccurs="0"/>
                <xsd:element ref="ns2:Status" minOccurs="0"/>
                <xsd:element ref="ns2:Own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b618f3-e7a2-47b8-addd-1820fbd38c82"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element name="Form_x0020__x0023_" ma:index="9" nillable="true" ma:displayName="Form #" ma:internalName="Form_x0020__x0023_">
      <xsd:simpleType>
        <xsd:restriction base="dms:Text">
          <xsd:maxLength value="255"/>
        </xsd:restriction>
      </xsd:simpleType>
    </xsd:element>
    <xsd:element name="Status" ma:index="10" nillable="true" ma:displayName="Status" ma:format="Dropdown" ma:internalName="Status">
      <xsd:simpleType>
        <xsd:restriction base="dms:Choice">
          <xsd:enumeration value="Rough"/>
          <xsd:enumeration value="Draft"/>
          <xsd:enumeration value="In Review"/>
          <xsd:enumeration value="Final"/>
          <xsd:enumeration value="Archived"/>
        </xsd:restriction>
      </xsd:simpleType>
    </xsd:element>
    <xsd:element name="Owner" ma:index="11" nillable="true" ma:displayName="Owner" ma:internalName="Own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rm_x0020__x0023_ xmlns="2db618f3-e7a2-47b8-addd-1820fbd38c82" xsi:nil="true"/>
    <Status xmlns="2db618f3-e7a2-47b8-addd-1820fbd38c82">Final</Status>
    <Owner xmlns="2db618f3-e7a2-47b8-addd-1820fbd38c82">Gail Sorensen</Owner>
    <Description0 xmlns="2db618f3-e7a2-47b8-addd-1820fbd38c82">A general-purpose template for slides with text and graphics; this is 4:3 format, for presenting on smaller, squarer screens</Description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9FC175-A4FC-4705-B89C-33D0210F8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b618f3-e7a2-47b8-addd-1820fbd38c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9A99DE-FC72-4152-A295-125298D2FCC0}">
  <ds:schemaRefs>
    <ds:schemaRef ds:uri="2db618f3-e7a2-47b8-addd-1820fbd38c82"/>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F678F1C-6ADA-4255-B511-6D94698A00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1550</Words>
  <Application>Microsoft Office PowerPoint</Application>
  <PresentationFormat>On-screen Show (4:3)</PresentationFormat>
  <Paragraphs>232</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Century Gothic</vt:lpstr>
      <vt:lpstr>Segoe UI</vt:lpstr>
      <vt:lpstr>Times New Roman</vt:lpstr>
      <vt:lpstr>Wingdings</vt:lpstr>
      <vt:lpstr>Barr--Progression 4-3</vt:lpstr>
      <vt:lpstr>A Watershed’s Role in AIS:   From Committee Concepts to  Rapid Response  November 30, 2018</vt:lpstr>
      <vt:lpstr>Bassett Creek Watershed</vt:lpstr>
      <vt:lpstr>Presentation Overview</vt:lpstr>
      <vt:lpstr>Problem</vt:lpstr>
      <vt:lpstr>Created APM/AIS Committee</vt:lpstr>
      <vt:lpstr>BCWMC APM/AIS Committee Concepts</vt:lpstr>
      <vt:lpstr>Committee Concepts: Recommendations on Prevention</vt:lpstr>
      <vt:lpstr>Committee Concepts: Recommendations on Management</vt:lpstr>
      <vt:lpstr>AIS Rapid Response Plan</vt:lpstr>
      <vt:lpstr>AIS Rapid Response Plan Process</vt:lpstr>
      <vt:lpstr>AIS Rapid Response Plan Framework</vt:lpstr>
      <vt:lpstr>AIS Rapid Response Plan Framework</vt:lpstr>
      <vt:lpstr>Meetings to Decide Partner Roles</vt:lpstr>
      <vt:lpstr>Rapid Response Plan for Northwood Lake</vt:lpstr>
      <vt:lpstr>Varied BCWMC Roles</vt:lpstr>
      <vt:lpstr>BCWMC Rapid Response Plan  for Key AIS species</vt:lpstr>
      <vt:lpstr>Rapid Response to Zebra Mussels</vt:lpstr>
      <vt:lpstr>Rapid Response to EWM</vt:lpstr>
      <vt:lpstr>Rapid Response to Starry Stonewort</vt:lpstr>
      <vt:lpstr>Rapid Response Example:  Starry Stonewort in Medicine Lake</vt:lpstr>
      <vt:lpstr>Starry Stonewort </vt:lpstr>
      <vt:lpstr>Benefits of Rapid Response to AIS</vt:lpstr>
      <vt:lpstr>Lessons Learned</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2015-05-26T18:48:41Z</dcterms:created>
  <dcterms:modified xsi:type="dcterms:W3CDTF">2018-12-10T19:15:18Z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0x010100B59EB1ABC7FE8C439AC8001FD2A51461</vt:lpwstr>
  </property>
</Properties>
</file>